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95" r:id="rId3"/>
    <p:sldId id="296" r:id="rId4"/>
    <p:sldId id="297" r:id="rId5"/>
    <p:sldId id="258" r:id="rId6"/>
    <p:sldId id="278" r:id="rId7"/>
    <p:sldId id="274" r:id="rId8"/>
    <p:sldId id="299" r:id="rId9"/>
    <p:sldId id="298" r:id="rId10"/>
    <p:sldId id="300" r:id="rId11"/>
    <p:sldId id="301" r:id="rId12"/>
    <p:sldId id="302" r:id="rId13"/>
    <p:sldId id="303" r:id="rId14"/>
    <p:sldId id="304" r:id="rId15"/>
    <p:sldId id="305" r:id="rId16"/>
    <p:sldId id="28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75">
          <p15:clr>
            <a:srgbClr val="A4A3A4"/>
          </p15:clr>
        </p15:guide>
        <p15:guide id="2" orient="horz" pos="2077">
          <p15:clr>
            <a:srgbClr val="A4A3A4"/>
          </p15:clr>
        </p15:guide>
        <p15:guide id="3" orient="horz" pos="799" userDrawn="1">
          <p15:clr>
            <a:srgbClr val="A4A3A4"/>
          </p15:clr>
        </p15:guide>
        <p15:guide id="4" orient="horz" pos="1888" userDrawn="1">
          <p15:clr>
            <a:srgbClr val="A4A3A4"/>
          </p15:clr>
        </p15:guide>
        <p15:guide id="5" orient="horz" pos="3267">
          <p15:clr>
            <a:srgbClr val="A4A3A4"/>
          </p15:clr>
        </p15:guide>
        <p15:guide id="6" orient="horz" pos="3913">
          <p15:clr>
            <a:srgbClr val="A4A3A4"/>
          </p15:clr>
        </p15:guide>
        <p15:guide id="7" orient="horz" pos="4106">
          <p15:clr>
            <a:srgbClr val="A4A3A4"/>
          </p15:clr>
        </p15:guide>
        <p15:guide id="8" orient="horz" pos="4119">
          <p15:clr>
            <a:srgbClr val="A4A3A4"/>
          </p15:clr>
        </p15:guide>
        <p15:guide id="9" orient="horz" pos="1459">
          <p15:clr>
            <a:srgbClr val="A4A3A4"/>
          </p15:clr>
        </p15:guide>
        <p15:guide id="10" pos="3526">
          <p15:clr>
            <a:srgbClr val="A4A3A4"/>
          </p15:clr>
        </p15:guide>
        <p15:guide id="11" pos="1256">
          <p15:clr>
            <a:srgbClr val="A4A3A4"/>
          </p15:clr>
        </p15:guide>
        <p15:guide id="12" pos="5074">
          <p15:clr>
            <a:srgbClr val="A4A3A4"/>
          </p15:clr>
        </p15:guide>
        <p15:guide id="13" pos="5425">
          <p15:clr>
            <a:srgbClr val="A4A3A4"/>
          </p15:clr>
        </p15:guide>
        <p15:guide id="14" pos="3225">
          <p15:clr>
            <a:srgbClr val="A4A3A4"/>
          </p15:clr>
        </p15:guide>
        <p15:guide id="15" pos="26">
          <p15:clr>
            <a:srgbClr val="A4A3A4"/>
          </p15:clr>
        </p15:guide>
        <p15:guide id="16" pos="5140">
          <p15:clr>
            <a:srgbClr val="A4A3A4"/>
          </p15:clr>
        </p15:guide>
        <p15:guide id="17" pos="5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D28"/>
    <a:srgbClr val="8184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snapToObjects="1" showGuides="1">
      <p:cViewPr varScale="1">
        <p:scale>
          <a:sx n="108" d="100"/>
          <a:sy n="108" d="100"/>
        </p:scale>
        <p:origin x="1664" y="192"/>
      </p:cViewPr>
      <p:guideLst>
        <p:guide orient="horz" pos="4075"/>
        <p:guide orient="horz" pos="2077"/>
        <p:guide orient="horz" pos="799"/>
        <p:guide orient="horz" pos="1888"/>
        <p:guide orient="horz" pos="3267"/>
        <p:guide orient="horz" pos="3913"/>
        <p:guide orient="horz" pos="4106"/>
        <p:guide orient="horz" pos="4119"/>
        <p:guide orient="horz" pos="1459"/>
        <p:guide pos="3526"/>
        <p:guide pos="1256"/>
        <p:guide pos="5074"/>
        <p:guide pos="5425"/>
        <p:guide pos="3225"/>
        <p:guide pos="26"/>
        <p:guide pos="5140"/>
        <p:guide pos="55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079B6C-C75C-C54B-8615-6BA090F1DCE1}" type="datetimeFigureOut">
              <a:rPr lang="en-US" smtClean="0"/>
              <a:t>6/30/21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04F5B-CC40-2644-BFF2-2006C49A30E8}" type="slidenum">
              <a:rPr lang="en-US" smtClean="0"/>
              <a:t>‹#›</a:t>
            </a:fld>
            <a:endParaRPr lang="en-US"/>
          </a:p>
        </p:txBody>
      </p:sp>
    </p:spTree>
    <p:extLst>
      <p:ext uri="{BB962C8B-B14F-4D97-AF65-F5344CB8AC3E}">
        <p14:creationId xmlns:p14="http://schemas.microsoft.com/office/powerpoint/2010/main" val="38350323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1</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12</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13</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14</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15</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2</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3</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4</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7</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8</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9</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10</a:t>
            </a:fld>
            <a:endParaRPr lang="en-US"/>
          </a:p>
        </p:txBody>
      </p:sp>
    </p:spTree>
    <p:extLst>
      <p:ext uri="{BB962C8B-B14F-4D97-AF65-F5344CB8AC3E}">
        <p14:creationId xmlns:p14="http://schemas.microsoft.com/office/powerpoint/2010/main" val="144519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04F5B-CC40-2644-BFF2-2006C49A30E8}" type="slidenum">
              <a:rPr lang="en-US" smtClean="0"/>
              <a:t>11</a:t>
            </a:fld>
            <a:endParaRPr lang="en-US"/>
          </a:p>
        </p:txBody>
      </p:sp>
    </p:spTree>
    <p:extLst>
      <p:ext uri="{BB962C8B-B14F-4D97-AF65-F5344CB8AC3E}">
        <p14:creationId xmlns:p14="http://schemas.microsoft.com/office/powerpoint/2010/main" val="144519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A7E7CD-E4F7-2C43-A25C-4670D37FB71C}"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236156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7E7CD-E4F7-2C43-A25C-4670D37FB71C}"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21299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7E7CD-E4F7-2C43-A25C-4670D37FB71C}"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159616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A7E7CD-E4F7-2C43-A25C-4670D37FB71C}"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347384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7E7CD-E4F7-2C43-A25C-4670D37FB71C}" type="datetimeFigureOut">
              <a:rPr lang="en-US" smtClean="0"/>
              <a:t>6/30/21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269081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A7E7CD-E4F7-2C43-A25C-4670D37FB71C}"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75954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A7E7CD-E4F7-2C43-A25C-4670D37FB71C}" type="datetimeFigureOut">
              <a:rPr lang="en-US" smtClean="0"/>
              <a:t>6/30/21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181601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A7E7CD-E4F7-2C43-A25C-4670D37FB71C}" type="datetimeFigureOut">
              <a:rPr lang="en-US" smtClean="0"/>
              <a:t>6/30/21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86689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7E7CD-E4F7-2C43-A25C-4670D37FB71C}" type="datetimeFigureOut">
              <a:rPr lang="en-US" smtClean="0"/>
              <a:t>6/30/21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72476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A7E7CD-E4F7-2C43-A25C-4670D37FB71C}"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117907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A7E7CD-E4F7-2C43-A25C-4670D37FB71C}" type="datetimeFigureOut">
              <a:rPr lang="en-US" smtClean="0"/>
              <a:t>6/30/21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8A015-FC20-634A-8E01-986B883B6509}" type="slidenum">
              <a:rPr lang="en-US" smtClean="0"/>
              <a:t>‹#›</a:t>
            </a:fld>
            <a:endParaRPr lang="en-US"/>
          </a:p>
        </p:txBody>
      </p:sp>
    </p:spTree>
    <p:extLst>
      <p:ext uri="{BB962C8B-B14F-4D97-AF65-F5344CB8AC3E}">
        <p14:creationId xmlns:p14="http://schemas.microsoft.com/office/powerpoint/2010/main" val="2473318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7E7CD-E4F7-2C43-A25C-4670D37FB71C}" type="datetimeFigureOut">
              <a:rPr lang="en-US" smtClean="0"/>
              <a:t>6/30/21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8A015-FC20-634A-8E01-986B883B6509}" type="slidenum">
              <a:rPr lang="en-US" smtClean="0"/>
              <a:t>‹#›</a:t>
            </a:fld>
            <a:endParaRPr lang="en-US"/>
          </a:p>
        </p:txBody>
      </p:sp>
    </p:spTree>
    <p:extLst>
      <p:ext uri="{BB962C8B-B14F-4D97-AF65-F5344CB8AC3E}">
        <p14:creationId xmlns:p14="http://schemas.microsoft.com/office/powerpoint/2010/main" val="77670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iniva.org/library/digital-archive/occupation/arti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www.vam.ac.uk/collections?type=featured" TargetMode="External"/><Relationship Id="rId4" Type="http://schemas.openxmlformats.org/officeDocument/2006/relationships/hyperlink" Target="http://www.tate.org.uk/art/artists/a-z"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rottentomatoes.com/m/ray_and_li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rottentomatoes.com/m/ray_and_liz"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rottentomatoes.com/m/ray_and_liz"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1" cy="6858000"/>
          </a:xfrm>
          <a:prstGeom prst="rect">
            <a:avLst/>
          </a:prstGeom>
        </p:spPr>
      </p:pic>
      <p:sp>
        <p:nvSpPr>
          <p:cNvPr id="3" name="Rectangle 2"/>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grpSp>
        <p:nvGrpSpPr>
          <p:cNvPr id="21" name="Group 20"/>
          <p:cNvGrpSpPr/>
          <p:nvPr/>
        </p:nvGrpSpPr>
        <p:grpSpPr>
          <a:xfrm>
            <a:off x="3416503" y="5453296"/>
            <a:ext cx="5293576" cy="1477327"/>
            <a:chOff x="3416503" y="5453296"/>
            <a:chExt cx="5293576" cy="1477327"/>
          </a:xfrm>
        </p:grpSpPr>
        <p:sp>
          <p:nvSpPr>
            <p:cNvPr id="7" name="TextBox 6"/>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rgbClr val="FFFFFF"/>
                  </a:solidFill>
                  <a:latin typeface="Arial" charset="0"/>
                </a:rPr>
                <a:t>Isolation </a:t>
              </a:r>
              <a:r>
                <a:rPr lang="en-GB" sz="3250" dirty="0">
                  <a:solidFill>
                    <a:schemeClr val="bg1"/>
                  </a:solidFill>
                  <a:latin typeface="Arial" charset="0"/>
                </a:rPr>
                <a:t>2021</a:t>
              </a:r>
              <a:r>
                <a:rPr lang="en-GB" sz="4400" dirty="0">
                  <a:solidFill>
                    <a:srgbClr val="000000"/>
                  </a:solidFill>
                  <a:latin typeface="Arial" charset="0"/>
                </a:rPr>
                <a:t>_   </a:t>
              </a:r>
              <a:r>
                <a:rPr lang="en-GB" sz="1100" dirty="0">
                  <a:solidFill>
                    <a:srgbClr val="000000"/>
                  </a:solidFill>
                  <a:latin typeface="Arial" charset="0"/>
                </a:rPr>
                <a:t> </a:t>
              </a:r>
              <a:r>
                <a:rPr lang="en-GB" sz="3250" dirty="0">
                  <a:solidFill>
                    <a:schemeClr val="bg1"/>
                  </a:solidFill>
                  <a:latin typeface="Arial" charset="0"/>
                </a:rPr>
                <a:t>22</a:t>
              </a:r>
              <a:br>
                <a:rPr lang="en-GB" sz="1200" dirty="0">
                  <a:solidFill>
                    <a:schemeClr val="bg1"/>
                  </a:solidFill>
                  <a:latin typeface="Arial" charset="0"/>
                </a:rPr>
              </a:br>
              <a:r>
                <a:rPr lang="en-GB" sz="1200" dirty="0">
                  <a:solidFill>
                    <a:schemeClr val="bg1"/>
                  </a:solidFill>
                  <a:latin typeface="Arial" charset="0"/>
                </a:rPr>
                <a:t>   </a:t>
              </a:r>
              <a:r>
                <a:rPr lang="en-GB" sz="700" dirty="0">
                  <a:latin typeface="Arial" charset="0"/>
                </a:rPr>
                <a:t>.</a:t>
              </a:r>
              <a:r>
                <a:rPr lang="en-GB" sz="2400" i="1" dirty="0">
                  <a:solidFill>
                    <a:srgbClr val="FFFFFF"/>
                  </a:solidFill>
                  <a:latin typeface="+mj-lt"/>
                </a:rPr>
                <a:t>Distancing in Art </a:t>
              </a:r>
              <a:r>
                <a:rPr lang="en-GB" sz="2800" i="1" dirty="0">
                  <a:solidFill>
                    <a:srgbClr val="FFFFFF"/>
                  </a:solidFill>
                  <a:latin typeface="+mj-lt"/>
                </a:rPr>
                <a:t>&amp;</a:t>
              </a:r>
              <a:r>
                <a:rPr lang="en-GB" sz="2400" i="1" dirty="0">
                  <a:solidFill>
                    <a:srgbClr val="FFFFFF"/>
                  </a:solidFill>
                  <a:latin typeface="+mj-lt"/>
                </a:rPr>
                <a:t> Photography</a:t>
              </a:r>
              <a:br>
                <a:rPr lang="en-GB" sz="4800" dirty="0">
                  <a:solidFill>
                    <a:srgbClr val="FFFFFF"/>
                  </a:solidFill>
                  <a:latin typeface="+mj-lt"/>
                </a:rPr>
              </a:br>
              <a:endParaRPr lang="en-US" dirty="0">
                <a:latin typeface="+mj-lt"/>
              </a:endParaRPr>
            </a:p>
          </p:txBody>
        </p:sp>
        <p:grpSp>
          <p:nvGrpSpPr>
            <p:cNvPr id="22" name="Group 21"/>
            <p:cNvGrpSpPr/>
            <p:nvPr/>
          </p:nvGrpSpPr>
          <p:grpSpPr>
            <a:xfrm>
              <a:off x="6434666" y="5731803"/>
              <a:ext cx="728134" cy="382247"/>
              <a:chOff x="3563888" y="6421381"/>
              <a:chExt cx="4191239" cy="444294"/>
            </a:xfrm>
          </p:grpSpPr>
          <p:cxnSp>
            <p:nvCxnSpPr>
              <p:cNvPr id="23" name="Straight Arrow Connector 22"/>
              <p:cNvCxnSpPr/>
              <p:nvPr/>
            </p:nvCxnSpPr>
            <p:spPr>
              <a:xfrm flipV="1">
                <a:off x="3563888" y="6668358"/>
                <a:ext cx="4191239" cy="100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80866" y="6421381"/>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37487" y="6429056"/>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9617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ancybox-img" descr="right Morris, Sidewalk Bench, Balboa, California, 1937, silver print, 1975"/>
          <p:cNvPicPr/>
          <p:nvPr/>
        </p:nvPicPr>
        <p:blipFill rotWithShape="1">
          <a:blip r:embed="rId3" cstate="screen">
            <a:extLst>
              <a:ext uri="{28A0092B-C50C-407E-A947-70E740481C1C}">
                <a14:useLocalDpi xmlns:a14="http://schemas.microsoft.com/office/drawing/2010/main"/>
              </a:ext>
            </a:extLst>
          </a:blip>
          <a:srcRect/>
          <a:stretch/>
        </p:blipFill>
        <p:spPr bwMode="auto">
          <a:xfrm>
            <a:off x="4628548" y="0"/>
            <a:ext cx="4515452" cy="5200190"/>
          </a:xfrm>
          <a:prstGeom prst="rect">
            <a:avLst/>
          </a:prstGeom>
          <a:noFill/>
          <a:ln>
            <a:noFill/>
          </a:ln>
          <a:extLst>
            <a:ext uri="{53640926-AAD7-44d8-BBD7-CCE9431645EC}">
              <a14:shadowObscured xmlns="" xmlns:a14="http://schemas.microsoft.com/office/drawing/2010/main"/>
            </a:ext>
          </a:extLst>
        </p:spPr>
      </p:pic>
      <p:sp>
        <p:nvSpPr>
          <p:cNvPr id="3" name="Rectangle 2"/>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grpSp>
        <p:nvGrpSpPr>
          <p:cNvPr id="21" name="Group 20"/>
          <p:cNvGrpSpPr/>
          <p:nvPr/>
        </p:nvGrpSpPr>
        <p:grpSpPr>
          <a:xfrm>
            <a:off x="3416503" y="5453296"/>
            <a:ext cx="5293576" cy="1477327"/>
            <a:chOff x="3416503" y="5453296"/>
            <a:chExt cx="5293576" cy="1477327"/>
          </a:xfrm>
        </p:grpSpPr>
        <p:sp>
          <p:nvSpPr>
            <p:cNvPr id="7" name="TextBox 6"/>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rgbClr val="FFFFFF"/>
                  </a:solidFill>
                  <a:latin typeface="Arial" charset="0"/>
                </a:rPr>
                <a:t>Isolation </a:t>
              </a:r>
              <a:r>
                <a:rPr lang="en-GB" sz="3250" dirty="0">
                  <a:solidFill>
                    <a:schemeClr val="bg1"/>
                  </a:solidFill>
                  <a:latin typeface="Arial" charset="0"/>
                </a:rPr>
                <a:t>2021</a:t>
              </a:r>
              <a:r>
                <a:rPr lang="en-GB" sz="4400" dirty="0">
                  <a:solidFill>
                    <a:srgbClr val="000000"/>
                  </a:solidFill>
                  <a:latin typeface="Arial" charset="0"/>
                </a:rPr>
                <a:t>_   </a:t>
              </a:r>
              <a:r>
                <a:rPr lang="en-GB" sz="1100" dirty="0">
                  <a:solidFill>
                    <a:srgbClr val="000000"/>
                  </a:solidFill>
                  <a:latin typeface="Arial" charset="0"/>
                </a:rPr>
                <a:t> </a:t>
              </a:r>
              <a:r>
                <a:rPr lang="en-GB" sz="3250" dirty="0">
                  <a:solidFill>
                    <a:schemeClr val="bg1"/>
                  </a:solidFill>
                  <a:latin typeface="Arial" charset="0"/>
                </a:rPr>
                <a:t>22</a:t>
              </a:r>
              <a:br>
                <a:rPr lang="en-GB" sz="1200" dirty="0">
                  <a:solidFill>
                    <a:schemeClr val="bg1"/>
                  </a:solidFill>
                  <a:latin typeface="Arial" charset="0"/>
                </a:rPr>
              </a:br>
              <a:r>
                <a:rPr lang="en-GB" sz="1200" dirty="0">
                  <a:solidFill>
                    <a:schemeClr val="bg1"/>
                  </a:solidFill>
                  <a:latin typeface="Arial" charset="0"/>
                </a:rPr>
                <a:t>   </a:t>
              </a:r>
              <a:r>
                <a:rPr lang="en-GB" sz="700" dirty="0">
                  <a:latin typeface="Arial" charset="0"/>
                </a:rPr>
                <a:t>.</a:t>
              </a:r>
              <a:r>
                <a:rPr lang="en-GB" sz="2400" i="1" dirty="0">
                  <a:solidFill>
                    <a:srgbClr val="FFFFFF"/>
                  </a:solidFill>
                  <a:latin typeface="+mj-lt"/>
                </a:rPr>
                <a:t>Distancing in Art </a:t>
              </a:r>
              <a:r>
                <a:rPr lang="en-GB" sz="2800" i="1" dirty="0">
                  <a:solidFill>
                    <a:srgbClr val="FFFFFF"/>
                  </a:solidFill>
                  <a:latin typeface="+mj-lt"/>
                </a:rPr>
                <a:t>&amp;</a:t>
              </a:r>
              <a:r>
                <a:rPr lang="en-GB" sz="2400" i="1" dirty="0">
                  <a:solidFill>
                    <a:srgbClr val="FFFFFF"/>
                  </a:solidFill>
                  <a:latin typeface="+mj-lt"/>
                </a:rPr>
                <a:t> Photography</a:t>
              </a:r>
              <a:br>
                <a:rPr lang="en-GB" sz="4800" dirty="0">
                  <a:solidFill>
                    <a:srgbClr val="FFFFFF"/>
                  </a:solidFill>
                  <a:latin typeface="+mj-lt"/>
                </a:rPr>
              </a:br>
              <a:endParaRPr lang="en-US" dirty="0">
                <a:latin typeface="+mj-lt"/>
              </a:endParaRPr>
            </a:p>
          </p:txBody>
        </p:sp>
        <p:grpSp>
          <p:nvGrpSpPr>
            <p:cNvPr id="22" name="Group 21"/>
            <p:cNvGrpSpPr/>
            <p:nvPr/>
          </p:nvGrpSpPr>
          <p:grpSpPr>
            <a:xfrm>
              <a:off x="6434666" y="5731803"/>
              <a:ext cx="728134" cy="382247"/>
              <a:chOff x="3563888" y="6421381"/>
              <a:chExt cx="4191239" cy="444294"/>
            </a:xfrm>
          </p:grpSpPr>
          <p:cxnSp>
            <p:nvCxnSpPr>
              <p:cNvPr id="23" name="Straight Arrow Connector 22"/>
              <p:cNvCxnSpPr/>
              <p:nvPr/>
            </p:nvCxnSpPr>
            <p:spPr>
              <a:xfrm flipV="1">
                <a:off x="3563888" y="6668358"/>
                <a:ext cx="4191239" cy="100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80866" y="6421381"/>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37487" y="6429056"/>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2" name="Rectangle 1"/>
          <p:cNvSpPr/>
          <p:nvPr/>
        </p:nvSpPr>
        <p:spPr>
          <a:xfrm>
            <a:off x="149252" y="307912"/>
            <a:ext cx="4572000" cy="4989186"/>
          </a:xfrm>
          <a:prstGeom prst="rect">
            <a:avLst/>
          </a:prstGeom>
        </p:spPr>
        <p:txBody>
          <a:bodyPr>
            <a:spAutoFit/>
          </a:bodyPr>
          <a:lstStyle/>
          <a:p>
            <a:r>
              <a:rPr lang="en-GB" sz="2400" dirty="0"/>
              <a:t>Isolation</a:t>
            </a:r>
          </a:p>
          <a:p>
            <a:pPr>
              <a:lnSpc>
                <a:spcPct val="50000"/>
              </a:lnSpc>
            </a:pPr>
            <a:r>
              <a:rPr lang="en-GB" dirty="0"/>
              <a:t> </a:t>
            </a:r>
          </a:p>
          <a:p>
            <a:r>
              <a:rPr lang="en-GB" dirty="0"/>
              <a:t> </a:t>
            </a:r>
          </a:p>
          <a:p>
            <a:pPr marL="442913">
              <a:tabLst>
                <a:tab pos="3406775" algn="l"/>
              </a:tabLst>
            </a:pPr>
            <a:r>
              <a:rPr lang="en-US" dirty="0"/>
              <a:t>‘Art is not what </a:t>
            </a:r>
            <a:r>
              <a:rPr lang="en-US" i="1" dirty="0"/>
              <a:t>you </a:t>
            </a:r>
            <a:r>
              <a:rPr lang="en-US" dirty="0"/>
              <a:t>see, but what </a:t>
            </a:r>
          </a:p>
          <a:p>
            <a:pPr marL="442913">
              <a:tabLst>
                <a:tab pos="3406775" algn="l"/>
              </a:tabLst>
            </a:pPr>
            <a:r>
              <a:rPr lang="en-US" dirty="0"/>
              <a:t>you make </a:t>
            </a:r>
            <a:r>
              <a:rPr lang="en-US" i="1" dirty="0"/>
              <a:t>others</a:t>
            </a:r>
            <a:r>
              <a:rPr lang="en-US" dirty="0"/>
              <a:t> see’</a:t>
            </a:r>
            <a:endParaRPr lang="en-GB" dirty="0"/>
          </a:p>
          <a:p>
            <a:pPr marL="442913">
              <a:lnSpc>
                <a:spcPct val="30000"/>
              </a:lnSpc>
            </a:pPr>
            <a:r>
              <a:rPr lang="en-US" dirty="0"/>
              <a:t> </a:t>
            </a:r>
            <a:endParaRPr lang="en-GB" dirty="0"/>
          </a:p>
          <a:p>
            <a:pPr marL="442913"/>
            <a:r>
              <a:rPr lang="en-US" dirty="0"/>
              <a:t>                                             </a:t>
            </a:r>
            <a:r>
              <a:rPr lang="en-US" baseline="-25000" dirty="0"/>
              <a:t> Edgar Degas</a:t>
            </a:r>
            <a:endParaRPr lang="en-GB" baseline="-25000" dirty="0"/>
          </a:p>
          <a:p>
            <a:pPr>
              <a:lnSpc>
                <a:spcPct val="50000"/>
              </a:lnSpc>
            </a:pPr>
            <a:r>
              <a:rPr lang="en-US" dirty="0"/>
              <a:t> </a:t>
            </a:r>
            <a:endParaRPr lang="en-GB" dirty="0"/>
          </a:p>
          <a:p>
            <a:pPr>
              <a:lnSpc>
                <a:spcPct val="150000"/>
              </a:lnSpc>
            </a:pPr>
            <a:r>
              <a:rPr lang="en-GB" dirty="0"/>
              <a:t> </a:t>
            </a:r>
          </a:p>
          <a:p>
            <a:pPr>
              <a:lnSpc>
                <a:spcPct val="110000"/>
              </a:lnSpc>
            </a:pPr>
            <a:r>
              <a:rPr lang="en-US" dirty="0"/>
              <a:t>This summer </a:t>
            </a:r>
            <a:r>
              <a:rPr lang="en-US" b="1" dirty="0"/>
              <a:t>gather</a:t>
            </a:r>
            <a:r>
              <a:rPr lang="en-US" dirty="0"/>
              <a:t>, </a:t>
            </a:r>
            <a:r>
              <a:rPr lang="en-US" b="1" dirty="0"/>
              <a:t>record</a:t>
            </a:r>
            <a:r>
              <a:rPr lang="en-US" dirty="0"/>
              <a:t> &amp; </a:t>
            </a:r>
            <a:r>
              <a:rPr lang="en-US" b="1" dirty="0"/>
              <a:t>investigate</a:t>
            </a:r>
          </a:p>
          <a:p>
            <a:pPr>
              <a:lnSpc>
                <a:spcPct val="110000"/>
              </a:lnSpc>
            </a:pPr>
            <a:r>
              <a:rPr lang="en-US" dirty="0"/>
              <a:t>your </a:t>
            </a:r>
            <a:r>
              <a:rPr lang="en-US" i="1" dirty="0"/>
              <a:t>lived experiences </a:t>
            </a:r>
            <a:r>
              <a:rPr lang="en-US" dirty="0"/>
              <a:t>of </a:t>
            </a:r>
            <a:r>
              <a:rPr lang="en-US" b="1" dirty="0"/>
              <a:t>isolation</a:t>
            </a:r>
            <a:r>
              <a:rPr lang="en-US" dirty="0"/>
              <a:t>...</a:t>
            </a:r>
            <a:endParaRPr lang="en-GB" dirty="0"/>
          </a:p>
          <a:p>
            <a:pPr>
              <a:lnSpc>
                <a:spcPct val="80000"/>
              </a:lnSpc>
            </a:pPr>
            <a:r>
              <a:rPr lang="en-US" dirty="0"/>
              <a:t> </a:t>
            </a:r>
            <a:endParaRPr lang="en-GB" dirty="0"/>
          </a:p>
          <a:p>
            <a:pPr>
              <a:lnSpc>
                <a:spcPct val="110000"/>
              </a:lnSpc>
            </a:pPr>
            <a:r>
              <a:rPr lang="en-US" dirty="0"/>
              <a:t>Using </a:t>
            </a:r>
            <a:r>
              <a:rPr lang="en-US" i="1" dirty="0"/>
              <a:t>these</a:t>
            </a:r>
            <a:r>
              <a:rPr lang="en-US" dirty="0"/>
              <a:t> you form a visual diary, sketching, photographing, recording sound files using sculpture and collecting objects &amp; materials that </a:t>
            </a:r>
            <a:r>
              <a:rPr lang="en-US" b="1" i="1" dirty="0"/>
              <a:t>you feel </a:t>
            </a:r>
            <a:r>
              <a:rPr lang="en-US" dirty="0"/>
              <a:t>reflect </a:t>
            </a:r>
            <a:r>
              <a:rPr lang="en-US" i="1" dirty="0"/>
              <a:t>distancing, or the currant affairs that have marked this past year (BLM rallies and calls for social justice &amp; equalities).</a:t>
            </a:r>
            <a:endParaRPr lang="en-GB" dirty="0"/>
          </a:p>
        </p:txBody>
      </p:sp>
    </p:spTree>
    <p:extLst>
      <p:ext uri="{BB962C8B-B14F-4D97-AF65-F5344CB8AC3E}">
        <p14:creationId xmlns:p14="http://schemas.microsoft.com/office/powerpoint/2010/main" val="3802277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fancybox-img" descr="right Morris, Sidewalk Bench, Balboa, California, 1937, silver print, 1975"/>
          <p:cNvPicPr/>
          <p:nvPr/>
        </p:nvPicPr>
        <p:blipFill rotWithShape="1">
          <a:blip r:embed="rId3" cstate="screen">
            <a:extLst>
              <a:ext uri="{28A0092B-C50C-407E-A947-70E740481C1C}">
                <a14:useLocalDpi xmlns:a14="http://schemas.microsoft.com/office/drawing/2010/main"/>
              </a:ext>
            </a:extLst>
          </a:blip>
          <a:srcRect/>
          <a:stretch/>
        </p:blipFill>
        <p:spPr bwMode="auto">
          <a:xfrm>
            <a:off x="4628548" y="0"/>
            <a:ext cx="4515452" cy="5200190"/>
          </a:xfrm>
          <a:prstGeom prst="rect">
            <a:avLst/>
          </a:prstGeom>
          <a:noFill/>
          <a:ln>
            <a:noFill/>
          </a:ln>
          <a:extLst>
            <a:ext uri="{53640926-AAD7-44d8-BBD7-CCE9431645EC}">
              <a14:shadowObscured xmlns="" xmlns:a14="http://schemas.microsoft.com/office/drawing/2010/main"/>
            </a:ext>
          </a:extLst>
        </p:spPr>
      </p:pic>
      <p:sp>
        <p:nvSpPr>
          <p:cNvPr id="3" name="Rectangle 2"/>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grpSp>
        <p:nvGrpSpPr>
          <p:cNvPr id="21" name="Group 20"/>
          <p:cNvGrpSpPr/>
          <p:nvPr/>
        </p:nvGrpSpPr>
        <p:grpSpPr>
          <a:xfrm>
            <a:off x="3416503" y="5453296"/>
            <a:ext cx="5293576" cy="1477327"/>
            <a:chOff x="3416503" y="5453296"/>
            <a:chExt cx="5293576" cy="1477327"/>
          </a:xfrm>
        </p:grpSpPr>
        <p:sp>
          <p:nvSpPr>
            <p:cNvPr id="7" name="TextBox 6"/>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rgbClr val="FFFFFF"/>
                  </a:solidFill>
                  <a:latin typeface="Arial" charset="0"/>
                </a:rPr>
                <a:t>Isolation </a:t>
              </a:r>
              <a:r>
                <a:rPr lang="en-GB" sz="3250" dirty="0">
                  <a:solidFill>
                    <a:schemeClr val="bg1"/>
                  </a:solidFill>
                  <a:latin typeface="Arial" charset="0"/>
                </a:rPr>
                <a:t>2021</a:t>
              </a:r>
              <a:r>
                <a:rPr lang="en-GB" sz="4400" dirty="0">
                  <a:solidFill>
                    <a:srgbClr val="000000"/>
                  </a:solidFill>
                  <a:latin typeface="Arial" charset="0"/>
                </a:rPr>
                <a:t>_   </a:t>
              </a:r>
              <a:r>
                <a:rPr lang="en-GB" sz="1100" dirty="0">
                  <a:solidFill>
                    <a:srgbClr val="000000"/>
                  </a:solidFill>
                  <a:latin typeface="Arial" charset="0"/>
                </a:rPr>
                <a:t> </a:t>
              </a:r>
              <a:r>
                <a:rPr lang="en-GB" sz="3250" dirty="0">
                  <a:solidFill>
                    <a:schemeClr val="bg1"/>
                  </a:solidFill>
                  <a:latin typeface="Arial" charset="0"/>
                </a:rPr>
                <a:t>22</a:t>
              </a:r>
              <a:br>
                <a:rPr lang="en-GB" sz="1200" dirty="0">
                  <a:solidFill>
                    <a:schemeClr val="bg1"/>
                  </a:solidFill>
                  <a:latin typeface="Arial" charset="0"/>
                </a:rPr>
              </a:br>
              <a:r>
                <a:rPr lang="en-GB" sz="1200" dirty="0">
                  <a:solidFill>
                    <a:schemeClr val="bg1"/>
                  </a:solidFill>
                  <a:latin typeface="Arial" charset="0"/>
                </a:rPr>
                <a:t>   </a:t>
              </a:r>
              <a:r>
                <a:rPr lang="en-GB" sz="700" dirty="0">
                  <a:latin typeface="Arial" charset="0"/>
                </a:rPr>
                <a:t>.</a:t>
              </a:r>
              <a:r>
                <a:rPr lang="en-GB" sz="2400" i="1" dirty="0">
                  <a:solidFill>
                    <a:srgbClr val="FFFFFF"/>
                  </a:solidFill>
                  <a:latin typeface="+mj-lt"/>
                </a:rPr>
                <a:t>Distancing in Art </a:t>
              </a:r>
              <a:r>
                <a:rPr lang="en-GB" sz="2800" i="1" dirty="0">
                  <a:solidFill>
                    <a:srgbClr val="FFFFFF"/>
                  </a:solidFill>
                  <a:latin typeface="+mj-lt"/>
                </a:rPr>
                <a:t>&amp;</a:t>
              </a:r>
              <a:r>
                <a:rPr lang="en-GB" sz="2400" i="1" dirty="0">
                  <a:solidFill>
                    <a:srgbClr val="FFFFFF"/>
                  </a:solidFill>
                  <a:latin typeface="+mj-lt"/>
                </a:rPr>
                <a:t> Photography</a:t>
              </a:r>
              <a:br>
                <a:rPr lang="en-GB" sz="4800" dirty="0">
                  <a:solidFill>
                    <a:srgbClr val="FFFFFF"/>
                  </a:solidFill>
                  <a:latin typeface="+mj-lt"/>
                </a:rPr>
              </a:br>
              <a:endParaRPr lang="en-US" dirty="0">
                <a:latin typeface="+mj-lt"/>
              </a:endParaRPr>
            </a:p>
          </p:txBody>
        </p:sp>
        <p:grpSp>
          <p:nvGrpSpPr>
            <p:cNvPr id="22" name="Group 21"/>
            <p:cNvGrpSpPr/>
            <p:nvPr/>
          </p:nvGrpSpPr>
          <p:grpSpPr>
            <a:xfrm>
              <a:off x="6434666" y="5731803"/>
              <a:ext cx="728134" cy="382247"/>
              <a:chOff x="3563888" y="6421381"/>
              <a:chExt cx="4191239" cy="444294"/>
            </a:xfrm>
          </p:grpSpPr>
          <p:cxnSp>
            <p:nvCxnSpPr>
              <p:cNvPr id="23" name="Straight Arrow Connector 22"/>
              <p:cNvCxnSpPr/>
              <p:nvPr/>
            </p:nvCxnSpPr>
            <p:spPr>
              <a:xfrm flipV="1">
                <a:off x="3563888" y="6668358"/>
                <a:ext cx="4191239" cy="100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80866" y="6421381"/>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37487" y="6429056"/>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2" name="Rectangle 1"/>
          <p:cNvSpPr/>
          <p:nvPr/>
        </p:nvSpPr>
        <p:spPr>
          <a:xfrm>
            <a:off x="149252" y="307912"/>
            <a:ext cx="4572000" cy="5309146"/>
          </a:xfrm>
          <a:prstGeom prst="rect">
            <a:avLst/>
          </a:prstGeom>
        </p:spPr>
        <p:txBody>
          <a:bodyPr>
            <a:spAutoFit/>
          </a:bodyPr>
          <a:lstStyle/>
          <a:p>
            <a:r>
              <a:rPr lang="en-GB" sz="2400" dirty="0"/>
              <a:t>Isolation</a:t>
            </a:r>
          </a:p>
          <a:p>
            <a:pPr>
              <a:lnSpc>
                <a:spcPct val="50000"/>
              </a:lnSpc>
            </a:pPr>
            <a:r>
              <a:rPr lang="en-GB" dirty="0"/>
              <a:t> </a:t>
            </a:r>
          </a:p>
          <a:p>
            <a:pPr>
              <a:lnSpc>
                <a:spcPct val="50000"/>
              </a:lnSpc>
            </a:pPr>
            <a:endParaRPr lang="en-GB" dirty="0"/>
          </a:p>
          <a:p>
            <a:pPr>
              <a:lnSpc>
                <a:spcPct val="50000"/>
              </a:lnSpc>
            </a:pPr>
            <a:r>
              <a:rPr lang="en-GB" dirty="0"/>
              <a:t>This assignment asks you the following:</a:t>
            </a:r>
          </a:p>
          <a:p>
            <a:pPr>
              <a:lnSpc>
                <a:spcPct val="50000"/>
              </a:lnSpc>
            </a:pPr>
            <a:endParaRPr lang="en-GB" dirty="0"/>
          </a:p>
          <a:p>
            <a:pPr>
              <a:lnSpc>
                <a:spcPct val="50000"/>
              </a:lnSpc>
            </a:pPr>
            <a:endParaRPr lang="en-GB" dirty="0"/>
          </a:p>
          <a:p>
            <a:pPr marL="261938" lvl="0" indent="-261938">
              <a:buFont typeface="Arial"/>
              <a:buChar char="•"/>
            </a:pPr>
            <a:r>
              <a:rPr lang="en-US" b="1" dirty="0"/>
              <a:t>Make a thorough list of Artists. </a:t>
            </a:r>
          </a:p>
          <a:p>
            <a:pPr marL="261938" lvl="0"/>
            <a:r>
              <a:rPr lang="en-US" dirty="0"/>
              <a:t>Seek out how Artists perceive isolation selecting a wide range of perspectives to help you locate and offer your thoughts &amp; feelings from...</a:t>
            </a:r>
          </a:p>
          <a:p>
            <a:pPr lvl="0">
              <a:lnSpc>
                <a:spcPct val="50000"/>
              </a:lnSpc>
            </a:pPr>
            <a:r>
              <a:rPr lang="en-GB" dirty="0"/>
              <a:t> </a:t>
            </a:r>
          </a:p>
          <a:p>
            <a:pPr marL="285750" lvl="0" indent="-285750">
              <a:buFont typeface="Arial"/>
              <a:buChar char="•"/>
            </a:pPr>
            <a:r>
              <a:rPr lang="en-US" b="1" dirty="0"/>
              <a:t>Pick great high-res images for your work</a:t>
            </a:r>
            <a:r>
              <a:rPr lang="en-US" dirty="0"/>
              <a:t>. Analyse them in your own words (not the words of others </a:t>
            </a:r>
            <a:r>
              <a:rPr lang="en-GB" dirty="0"/>
              <a:t>–</a:t>
            </a:r>
            <a:r>
              <a:rPr lang="en-US" dirty="0"/>
              <a:t> the exam board make </a:t>
            </a:r>
          </a:p>
          <a:p>
            <a:pPr lvl="0" indent="11113"/>
            <a:r>
              <a:rPr lang="en-US" dirty="0"/>
              <a:t>     </a:t>
            </a:r>
            <a:r>
              <a:rPr lang="en-US" sz="800" dirty="0">
                <a:solidFill>
                  <a:schemeClr val="bg1"/>
                </a:solidFill>
              </a:rPr>
              <a:t>.</a:t>
            </a:r>
            <a:r>
              <a:rPr lang="en-US" dirty="0"/>
              <a:t>you specify if you do this).</a:t>
            </a:r>
            <a:endParaRPr lang="en-GB" dirty="0"/>
          </a:p>
          <a:p>
            <a:pPr>
              <a:lnSpc>
                <a:spcPct val="50000"/>
              </a:lnSpc>
            </a:pPr>
            <a:r>
              <a:rPr lang="en-GB" dirty="0"/>
              <a:t> </a:t>
            </a:r>
          </a:p>
          <a:p>
            <a:pPr marL="180975" lvl="0" indent="-180975">
              <a:buFont typeface="Arial"/>
              <a:buChar char="•"/>
            </a:pPr>
            <a:r>
              <a:rPr lang="en-US" dirty="0"/>
              <a:t> </a:t>
            </a:r>
            <a:r>
              <a:rPr lang="en-US" b="1" dirty="0"/>
              <a:t>Make your initial practical responses.</a:t>
            </a:r>
          </a:p>
          <a:p>
            <a:pPr marL="261938" lvl="0" indent="-80963"/>
            <a:r>
              <a:rPr lang="en-US" dirty="0"/>
              <a:t> Images that will underpin your induction project proposal in Yr. 12 to be undertaken presented this summer task in September! </a:t>
            </a:r>
            <a:endParaRPr lang="en-GB" dirty="0"/>
          </a:p>
          <a:p>
            <a:endParaRPr lang="en-GB" dirty="0"/>
          </a:p>
        </p:txBody>
      </p:sp>
    </p:spTree>
    <p:extLst>
      <p:ext uri="{BB962C8B-B14F-4D97-AF65-F5344CB8AC3E}">
        <p14:creationId xmlns:p14="http://schemas.microsoft.com/office/powerpoint/2010/main" val="251548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sp>
        <p:nvSpPr>
          <p:cNvPr id="2" name="Rectangle 1"/>
          <p:cNvSpPr/>
          <p:nvPr/>
        </p:nvSpPr>
        <p:spPr>
          <a:xfrm>
            <a:off x="149252" y="126508"/>
            <a:ext cx="4572000" cy="5423023"/>
          </a:xfrm>
          <a:prstGeom prst="rect">
            <a:avLst/>
          </a:prstGeom>
          <a:ln>
            <a:noFill/>
          </a:ln>
        </p:spPr>
        <p:txBody>
          <a:bodyPr wrap="square">
            <a:spAutoFit/>
          </a:bodyPr>
          <a:lstStyle/>
          <a:p>
            <a:r>
              <a:rPr lang="en-GB" b="1" u="sng" dirty="0"/>
              <a:t>Task 1 – Locating Ideas using contextual research  </a:t>
            </a:r>
            <a:endParaRPr lang="en-GB" sz="2000" dirty="0"/>
          </a:p>
          <a:p>
            <a:r>
              <a:rPr lang="en-GB" b="1" dirty="0"/>
              <a:t> </a:t>
            </a:r>
            <a:endParaRPr lang="en-GB" dirty="0"/>
          </a:p>
          <a:p>
            <a:r>
              <a:rPr lang="en-GB" i="1" dirty="0"/>
              <a:t> </a:t>
            </a:r>
            <a:r>
              <a:rPr lang="en-GB" b="1" dirty="0"/>
              <a:t>Begin finding inspiration</a:t>
            </a:r>
            <a:endParaRPr lang="en-GB" sz="2000" dirty="0"/>
          </a:p>
          <a:p>
            <a:pPr>
              <a:lnSpc>
                <a:spcPct val="80000"/>
              </a:lnSpc>
            </a:pPr>
            <a:r>
              <a:rPr lang="en-GB" dirty="0"/>
              <a:t> </a:t>
            </a:r>
            <a:endParaRPr lang="en-GB" sz="2000" dirty="0"/>
          </a:p>
          <a:p>
            <a:r>
              <a:rPr lang="en-GB" dirty="0"/>
              <a:t>Review 3/4 artists whose work sums up </a:t>
            </a:r>
            <a:r>
              <a:rPr lang="en-GB" b="1" dirty="0"/>
              <a:t>isolation</a:t>
            </a:r>
            <a:r>
              <a:rPr lang="en-GB" dirty="0"/>
              <a:t> for you. Analyse their work in brief analysis. What elements of their images </a:t>
            </a:r>
          </a:p>
          <a:p>
            <a:r>
              <a:rPr lang="en-GB" dirty="0"/>
              <a:t>inspire your own ideas, </a:t>
            </a:r>
            <a:r>
              <a:rPr lang="en-GB" sz="1600" dirty="0"/>
              <a:t>offer us a glimpse of </a:t>
            </a:r>
          </a:p>
          <a:p>
            <a:r>
              <a:rPr lang="en-GB" sz="1600" dirty="0"/>
              <a:t>your own personal viewpoints and thoughts. </a:t>
            </a:r>
            <a:r>
              <a:rPr lang="en-GB" dirty="0"/>
              <a:t> </a:t>
            </a:r>
            <a:endParaRPr lang="en-GB" sz="2000" dirty="0"/>
          </a:p>
          <a:p>
            <a:pPr>
              <a:lnSpc>
                <a:spcPct val="90000"/>
              </a:lnSpc>
            </a:pPr>
            <a:endParaRPr lang="en-GB" sz="2000" i="1" dirty="0"/>
          </a:p>
          <a:p>
            <a:r>
              <a:rPr lang="en-GB" b="1" i="1" dirty="0"/>
              <a:t>Tip</a:t>
            </a:r>
          </a:p>
          <a:p>
            <a:r>
              <a:rPr lang="en-GB" i="1" dirty="0"/>
              <a:t>To achieve high marks you must consistently look at a wide range of artists’ work. </a:t>
            </a:r>
            <a:r>
              <a:rPr lang="en-GB" sz="1600" i="1" dirty="0"/>
              <a:t>Use a range of research material. We recommend a well-chosen book, poem, film; location drawing painting or photography shoot and gallery visits if and when they reopen (‘Time out’ Magazine or App’s will be a great help). Be open minded and acquire ideas...</a:t>
            </a:r>
            <a:endParaRPr lang="en-GB" sz="2000" dirty="0"/>
          </a:p>
          <a:p>
            <a:r>
              <a:rPr lang="en-GB" dirty="0"/>
              <a:t> </a:t>
            </a:r>
          </a:p>
        </p:txBody>
      </p:sp>
      <p:sp>
        <p:nvSpPr>
          <p:cNvPr id="4" name="Rectangle 3"/>
          <p:cNvSpPr/>
          <p:nvPr/>
        </p:nvSpPr>
        <p:spPr>
          <a:xfrm>
            <a:off x="4725118" y="375155"/>
            <a:ext cx="4528339" cy="6414064"/>
          </a:xfrm>
          <a:prstGeom prst="rect">
            <a:avLst/>
          </a:prstGeom>
        </p:spPr>
        <p:txBody>
          <a:bodyPr wrap="square">
            <a:spAutoFit/>
          </a:bodyPr>
          <a:lstStyle/>
          <a:p>
            <a:endParaRPr lang="en-GB" sz="2000" dirty="0"/>
          </a:p>
          <a:p>
            <a:r>
              <a:rPr lang="en-GB" dirty="0"/>
              <a:t> </a:t>
            </a:r>
            <a:endParaRPr lang="en-GB" sz="2000" dirty="0"/>
          </a:p>
          <a:p>
            <a:r>
              <a:rPr lang="en-GB" b="1" dirty="0"/>
              <a:t>Develop and refine</a:t>
            </a:r>
            <a:endParaRPr lang="en-GB" sz="2000" dirty="0"/>
          </a:p>
          <a:p>
            <a:pPr>
              <a:lnSpc>
                <a:spcPct val="80000"/>
              </a:lnSpc>
            </a:pPr>
            <a:r>
              <a:rPr lang="en-GB" dirty="0"/>
              <a:t> </a:t>
            </a:r>
            <a:endParaRPr lang="en-GB" sz="2000" dirty="0"/>
          </a:p>
          <a:p>
            <a:r>
              <a:rPr lang="en-GB" dirty="0"/>
              <a:t>Begin to consider a wide range of sources when researching, pick poetry and prose, </a:t>
            </a:r>
          </a:p>
          <a:p>
            <a:r>
              <a:rPr lang="en-GB" dirty="0"/>
              <a:t>see Film &amp; TV, current affairs (news) talk</a:t>
            </a:r>
          </a:p>
          <a:p>
            <a:r>
              <a:rPr lang="en-GB" dirty="0"/>
              <a:t>to those around you or indeed far away). </a:t>
            </a:r>
            <a:endParaRPr lang="en-GB" sz="2000" dirty="0"/>
          </a:p>
          <a:p>
            <a:pPr>
              <a:lnSpc>
                <a:spcPct val="80000"/>
              </a:lnSpc>
            </a:pPr>
            <a:r>
              <a:rPr lang="en-GB" dirty="0"/>
              <a:t> </a:t>
            </a:r>
            <a:endParaRPr lang="en-GB" sz="2000" dirty="0"/>
          </a:p>
          <a:p>
            <a:r>
              <a:rPr lang="en-GB" dirty="0"/>
              <a:t>How does finding multiple viewpoints an perspectives help you locate your thoughts and feelings to isolation?</a:t>
            </a:r>
          </a:p>
          <a:p>
            <a:r>
              <a:rPr lang="en-GB" dirty="0"/>
              <a:t>See Gallery Websites for Artists to use:</a:t>
            </a:r>
          </a:p>
          <a:p>
            <a:pPr marL="222250" indent="-222250">
              <a:buFont typeface="Arial" panose="020B0604020202020204" pitchFamily="34" charset="0"/>
              <a:buChar char="•"/>
            </a:pPr>
            <a:r>
              <a:rPr lang="en-GB" dirty="0"/>
              <a:t>INIVA: </a:t>
            </a:r>
            <a:r>
              <a:rPr lang="en-GB" sz="1500" dirty="0">
                <a:hlinkClick r:id="rId3"/>
              </a:rPr>
              <a:t>https://iniva.org/library/digital-archive/occupation/artist/</a:t>
            </a:r>
            <a:endParaRPr lang="en-GB" sz="1500" dirty="0"/>
          </a:p>
          <a:p>
            <a:pPr marL="222250" indent="-222250">
              <a:buFont typeface="Arial" panose="020B0604020202020204" pitchFamily="34" charset="0"/>
              <a:buChar char="•"/>
            </a:pPr>
            <a:r>
              <a:rPr lang="en-GB" dirty="0"/>
              <a:t>Tate: https: </a:t>
            </a:r>
            <a:r>
              <a:rPr lang="en-GB" sz="1500" dirty="0">
                <a:hlinkClick r:id="rId4"/>
              </a:rPr>
              <a:t>www.tate.org.uk/art/artists/a-z</a:t>
            </a:r>
            <a:endParaRPr lang="en-GB" sz="1500" dirty="0"/>
          </a:p>
          <a:p>
            <a:pPr marL="222250" indent="-222250">
              <a:buFont typeface="Arial" panose="020B0604020202020204" pitchFamily="34" charset="0"/>
              <a:buChar char="•"/>
            </a:pPr>
            <a:r>
              <a:rPr lang="en-GB" dirty="0"/>
              <a:t>V&amp;A: </a:t>
            </a:r>
            <a:r>
              <a:rPr lang="en-GB" sz="1500" dirty="0">
                <a:hlinkClick r:id="rId5"/>
              </a:rPr>
              <a:t>www.vam.ac.uk/collections?type=featured</a:t>
            </a:r>
            <a:endParaRPr lang="en-GB" sz="1500" dirty="0"/>
          </a:p>
          <a:p>
            <a:pPr marL="285750" indent="-285750">
              <a:buFont typeface="Arial" panose="020B0604020202020204" pitchFamily="34" charset="0"/>
              <a:buChar char="•"/>
            </a:pPr>
            <a:endParaRPr lang="en-GB" sz="1600" dirty="0"/>
          </a:p>
          <a:p>
            <a:endParaRPr lang="en-GB" sz="2400" dirty="0"/>
          </a:p>
          <a:p>
            <a:endParaRPr lang="en-GB" dirty="0"/>
          </a:p>
          <a:p>
            <a:endParaRPr lang="en-GB" sz="2000" dirty="0"/>
          </a:p>
          <a:p>
            <a:endParaRPr lang="en-GB" sz="2000" dirty="0"/>
          </a:p>
        </p:txBody>
      </p:sp>
      <p:sp>
        <p:nvSpPr>
          <p:cNvPr id="5" name="Rectangle 4"/>
          <p:cNvSpPr/>
          <p:nvPr/>
        </p:nvSpPr>
        <p:spPr>
          <a:xfrm>
            <a:off x="129094" y="3115835"/>
            <a:ext cx="4386212" cy="2156058"/>
          </a:xfrm>
          <a:prstGeom prst="rect">
            <a:avLst/>
          </a:prstGeom>
          <a:noFill/>
          <a:ln w="38100" cmpd="db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600304" y="846541"/>
            <a:ext cx="4315244" cy="4425351"/>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9094" y="846542"/>
            <a:ext cx="4386212" cy="2187171"/>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16DF2B6-A3DD-3340-B72B-6936EA8D8C78}"/>
              </a:ext>
            </a:extLst>
          </p:cNvPr>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chemeClr val="bg1"/>
                </a:solidFill>
                <a:latin typeface="Arial" charset="0"/>
              </a:rPr>
              <a:t>Isolation </a:t>
            </a:r>
            <a:r>
              <a:rPr lang="en-GB" sz="3250" dirty="0">
                <a:solidFill>
                  <a:schemeClr val="bg1"/>
                </a:solidFill>
                <a:latin typeface="Arial" charset="0"/>
              </a:rPr>
              <a:t>2021</a:t>
            </a:r>
            <a:r>
              <a:rPr lang="en-GB" sz="4400" dirty="0">
                <a:latin typeface="Arial" charset="0"/>
              </a:rPr>
              <a:t>_</a:t>
            </a:r>
            <a:r>
              <a:rPr lang="en-GB" sz="4400" dirty="0">
                <a:solidFill>
                  <a:schemeClr val="tx1">
                    <a:lumMod val="50000"/>
                    <a:lumOff val="50000"/>
                  </a:schemeClr>
                </a:solidFill>
                <a:latin typeface="Arial" charset="0"/>
              </a:rPr>
              <a:t>   </a:t>
            </a:r>
            <a:r>
              <a:rPr lang="en-GB" sz="1100" dirty="0">
                <a:solidFill>
                  <a:schemeClr val="tx1">
                    <a:lumMod val="50000"/>
                    <a:lumOff val="50000"/>
                  </a:schemeClr>
                </a:solidFill>
                <a:latin typeface="Arial" charset="0"/>
              </a:rPr>
              <a:t> </a:t>
            </a:r>
            <a:r>
              <a:rPr lang="en-GB" sz="3250" dirty="0">
                <a:solidFill>
                  <a:schemeClr val="bg1"/>
                </a:solidFill>
                <a:latin typeface="Arial" charset="0"/>
              </a:rPr>
              <a:t>22</a:t>
            </a:r>
            <a:br>
              <a:rPr lang="en-GB" sz="1200" dirty="0">
                <a:solidFill>
                  <a:schemeClr val="tx1">
                    <a:lumMod val="50000"/>
                    <a:lumOff val="50000"/>
                  </a:schemeClr>
                </a:solidFill>
                <a:latin typeface="Arial" charset="0"/>
              </a:rPr>
            </a:br>
            <a:r>
              <a:rPr lang="en-GB" sz="1200" dirty="0">
                <a:solidFill>
                  <a:schemeClr val="tx1">
                    <a:lumMod val="50000"/>
                    <a:lumOff val="50000"/>
                  </a:schemeClr>
                </a:solidFill>
                <a:latin typeface="Arial" charset="0"/>
              </a:rPr>
              <a:t>   </a:t>
            </a:r>
            <a:r>
              <a:rPr lang="en-GB" sz="700" dirty="0">
                <a:solidFill>
                  <a:schemeClr val="tx1">
                    <a:lumMod val="50000"/>
                    <a:lumOff val="50000"/>
                  </a:schemeClr>
                </a:solidFill>
                <a:latin typeface="Arial" charset="0"/>
              </a:rPr>
              <a:t>.</a:t>
            </a:r>
            <a:r>
              <a:rPr lang="en-GB" sz="2400" i="1" dirty="0">
                <a:solidFill>
                  <a:schemeClr val="bg1"/>
                </a:solidFill>
                <a:latin typeface="+mj-lt"/>
              </a:rPr>
              <a:t>Distancing in Art </a:t>
            </a:r>
            <a:r>
              <a:rPr lang="en-GB" sz="2800" i="1" dirty="0">
                <a:solidFill>
                  <a:schemeClr val="bg1"/>
                </a:solidFill>
                <a:latin typeface="+mj-lt"/>
              </a:rPr>
              <a:t>&amp;</a:t>
            </a:r>
            <a:r>
              <a:rPr lang="en-GB" sz="2400" i="1" dirty="0">
                <a:solidFill>
                  <a:schemeClr val="bg1"/>
                </a:solidFill>
                <a:latin typeface="+mj-lt"/>
              </a:rPr>
              <a:t> Photography</a:t>
            </a:r>
            <a:br>
              <a:rPr lang="en-GB" sz="4800" dirty="0">
                <a:solidFill>
                  <a:schemeClr val="tx1">
                    <a:lumMod val="50000"/>
                    <a:lumOff val="50000"/>
                  </a:schemeClr>
                </a:solidFill>
                <a:latin typeface="+mj-lt"/>
              </a:rPr>
            </a:br>
            <a:endParaRPr lang="en-US" dirty="0">
              <a:solidFill>
                <a:schemeClr val="tx1">
                  <a:lumMod val="50000"/>
                  <a:lumOff val="50000"/>
                </a:schemeClr>
              </a:solidFill>
              <a:latin typeface="+mj-lt"/>
            </a:endParaRPr>
          </a:p>
        </p:txBody>
      </p:sp>
      <p:sp>
        <p:nvSpPr>
          <p:cNvPr id="27" name="TextBox 26">
            <a:extLst>
              <a:ext uri="{FF2B5EF4-FFF2-40B4-BE49-F238E27FC236}">
                <a16:creationId xmlns:a16="http://schemas.microsoft.com/office/drawing/2014/main" id="{90BA18CA-884E-9645-AD4E-493F97E73EE6}"/>
              </a:ext>
            </a:extLst>
          </p:cNvPr>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rgbClr val="FFFFFF"/>
                </a:solidFill>
                <a:latin typeface="Arial" charset="0"/>
              </a:rPr>
              <a:t>Isolation </a:t>
            </a:r>
            <a:r>
              <a:rPr lang="en-GB" sz="3250" dirty="0">
                <a:solidFill>
                  <a:schemeClr val="bg1"/>
                </a:solidFill>
                <a:latin typeface="Arial" charset="0"/>
              </a:rPr>
              <a:t>2021</a:t>
            </a:r>
            <a:r>
              <a:rPr lang="en-GB" sz="4400" dirty="0">
                <a:solidFill>
                  <a:srgbClr val="000000"/>
                </a:solidFill>
                <a:latin typeface="Arial" charset="0"/>
              </a:rPr>
              <a:t>_   </a:t>
            </a:r>
            <a:r>
              <a:rPr lang="en-GB" sz="1100" dirty="0">
                <a:solidFill>
                  <a:srgbClr val="000000"/>
                </a:solidFill>
                <a:latin typeface="Arial" charset="0"/>
              </a:rPr>
              <a:t> </a:t>
            </a:r>
            <a:r>
              <a:rPr lang="en-GB" sz="3250" dirty="0">
                <a:solidFill>
                  <a:schemeClr val="bg1"/>
                </a:solidFill>
                <a:latin typeface="Arial" charset="0"/>
              </a:rPr>
              <a:t>22</a:t>
            </a:r>
            <a:br>
              <a:rPr lang="en-GB" sz="1200" dirty="0">
                <a:solidFill>
                  <a:schemeClr val="bg1"/>
                </a:solidFill>
                <a:latin typeface="Arial" charset="0"/>
              </a:rPr>
            </a:br>
            <a:r>
              <a:rPr lang="en-GB" sz="1200" dirty="0">
                <a:solidFill>
                  <a:schemeClr val="bg1"/>
                </a:solidFill>
                <a:latin typeface="Arial" charset="0"/>
              </a:rPr>
              <a:t>   </a:t>
            </a:r>
            <a:r>
              <a:rPr lang="en-GB" sz="700" dirty="0">
                <a:latin typeface="Arial" charset="0"/>
              </a:rPr>
              <a:t>.</a:t>
            </a:r>
            <a:r>
              <a:rPr lang="en-GB" sz="2400" i="1" dirty="0">
                <a:solidFill>
                  <a:srgbClr val="FFFFFF"/>
                </a:solidFill>
                <a:latin typeface="+mj-lt"/>
              </a:rPr>
              <a:t>Distancing in Art </a:t>
            </a:r>
            <a:r>
              <a:rPr lang="en-GB" sz="2800" i="1" dirty="0">
                <a:solidFill>
                  <a:srgbClr val="FFFFFF"/>
                </a:solidFill>
                <a:latin typeface="+mj-lt"/>
              </a:rPr>
              <a:t>&amp;</a:t>
            </a:r>
            <a:r>
              <a:rPr lang="en-GB" sz="2400" i="1" dirty="0">
                <a:solidFill>
                  <a:srgbClr val="FFFFFF"/>
                </a:solidFill>
                <a:latin typeface="+mj-lt"/>
              </a:rPr>
              <a:t> Photography</a:t>
            </a:r>
            <a:br>
              <a:rPr lang="en-GB" sz="4800" dirty="0">
                <a:solidFill>
                  <a:srgbClr val="FFFFFF"/>
                </a:solidFill>
                <a:latin typeface="+mj-lt"/>
              </a:rPr>
            </a:br>
            <a:endParaRPr lang="en-US" dirty="0">
              <a:latin typeface="+mj-lt"/>
            </a:endParaRPr>
          </a:p>
        </p:txBody>
      </p:sp>
      <p:cxnSp>
        <p:nvCxnSpPr>
          <p:cNvPr id="28" name="Straight Arrow Connector 27">
            <a:extLst>
              <a:ext uri="{FF2B5EF4-FFF2-40B4-BE49-F238E27FC236}">
                <a16:creationId xmlns:a16="http://schemas.microsoft.com/office/drawing/2014/main" id="{D9CB7B49-5B0F-CB43-BC16-5F941C54A975}"/>
              </a:ext>
            </a:extLst>
          </p:cNvPr>
          <p:cNvCxnSpPr/>
          <p:nvPr/>
        </p:nvCxnSpPr>
        <p:spPr>
          <a:xfrm flipV="1">
            <a:off x="6434666" y="5944289"/>
            <a:ext cx="728134" cy="86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D0E43FF-9928-304D-B6F0-DC55104E2542}"/>
              </a:ext>
            </a:extLst>
          </p:cNvPr>
          <p:cNvCxnSpPr/>
          <p:nvPr/>
        </p:nvCxnSpPr>
        <p:spPr>
          <a:xfrm>
            <a:off x="6437616" y="5731803"/>
            <a:ext cx="0" cy="3756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C4D5FA3-0A2B-5144-84C5-E898AFE618F7}"/>
              </a:ext>
            </a:extLst>
          </p:cNvPr>
          <p:cNvCxnSpPr/>
          <p:nvPr/>
        </p:nvCxnSpPr>
        <p:spPr>
          <a:xfrm>
            <a:off x="7159735" y="5738406"/>
            <a:ext cx="0" cy="3756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479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grpSp>
        <p:nvGrpSpPr>
          <p:cNvPr id="21" name="Group 20"/>
          <p:cNvGrpSpPr/>
          <p:nvPr/>
        </p:nvGrpSpPr>
        <p:grpSpPr>
          <a:xfrm>
            <a:off x="3416503" y="5453296"/>
            <a:ext cx="5293576" cy="1477327"/>
            <a:chOff x="3416503" y="5453296"/>
            <a:chExt cx="5293576" cy="1477327"/>
          </a:xfrm>
        </p:grpSpPr>
        <p:sp>
          <p:nvSpPr>
            <p:cNvPr id="7" name="TextBox 6"/>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rgbClr val="FFFFFF"/>
                  </a:solidFill>
                  <a:latin typeface="Arial" charset="0"/>
                </a:rPr>
                <a:t>Isolation </a:t>
              </a:r>
              <a:r>
                <a:rPr lang="en-GB" sz="3250" dirty="0">
                  <a:solidFill>
                    <a:schemeClr val="bg1"/>
                  </a:solidFill>
                  <a:latin typeface="Arial" charset="0"/>
                </a:rPr>
                <a:t>2021</a:t>
              </a:r>
              <a:r>
                <a:rPr lang="en-GB" sz="4400" dirty="0">
                  <a:solidFill>
                    <a:srgbClr val="000000"/>
                  </a:solidFill>
                  <a:latin typeface="Arial" charset="0"/>
                </a:rPr>
                <a:t>_   </a:t>
              </a:r>
              <a:r>
                <a:rPr lang="en-GB" sz="1100" dirty="0">
                  <a:solidFill>
                    <a:srgbClr val="000000"/>
                  </a:solidFill>
                  <a:latin typeface="Arial" charset="0"/>
                </a:rPr>
                <a:t> </a:t>
              </a:r>
              <a:r>
                <a:rPr lang="en-GB" sz="3250" dirty="0">
                  <a:solidFill>
                    <a:schemeClr val="bg1"/>
                  </a:solidFill>
                  <a:latin typeface="Arial" charset="0"/>
                </a:rPr>
                <a:t>22</a:t>
              </a:r>
              <a:br>
                <a:rPr lang="en-GB" sz="1200" dirty="0">
                  <a:solidFill>
                    <a:schemeClr val="bg1"/>
                  </a:solidFill>
                  <a:latin typeface="Arial" charset="0"/>
                </a:rPr>
              </a:br>
              <a:r>
                <a:rPr lang="en-GB" sz="1200" dirty="0">
                  <a:solidFill>
                    <a:schemeClr val="bg1"/>
                  </a:solidFill>
                  <a:latin typeface="Arial" charset="0"/>
                </a:rPr>
                <a:t>   </a:t>
              </a:r>
              <a:r>
                <a:rPr lang="en-GB" sz="700" dirty="0">
                  <a:latin typeface="Arial" charset="0"/>
                </a:rPr>
                <a:t>.</a:t>
              </a:r>
              <a:r>
                <a:rPr lang="en-GB" sz="2400" i="1" dirty="0">
                  <a:solidFill>
                    <a:srgbClr val="FFFFFF"/>
                  </a:solidFill>
                  <a:latin typeface="+mj-lt"/>
                </a:rPr>
                <a:t>Distancing in Art </a:t>
              </a:r>
              <a:r>
                <a:rPr lang="en-GB" sz="2800" i="1" dirty="0">
                  <a:solidFill>
                    <a:srgbClr val="FFFFFF"/>
                  </a:solidFill>
                  <a:latin typeface="+mj-lt"/>
                </a:rPr>
                <a:t>&amp;</a:t>
              </a:r>
              <a:r>
                <a:rPr lang="en-GB" sz="2400" i="1" dirty="0">
                  <a:solidFill>
                    <a:srgbClr val="FFFFFF"/>
                  </a:solidFill>
                  <a:latin typeface="+mj-lt"/>
                </a:rPr>
                <a:t> Photography</a:t>
              </a:r>
              <a:br>
                <a:rPr lang="en-GB" sz="4800" dirty="0">
                  <a:solidFill>
                    <a:srgbClr val="FFFFFF"/>
                  </a:solidFill>
                  <a:latin typeface="+mj-lt"/>
                </a:rPr>
              </a:br>
              <a:endParaRPr lang="en-US" dirty="0">
                <a:latin typeface="+mj-lt"/>
              </a:endParaRPr>
            </a:p>
          </p:txBody>
        </p:sp>
        <p:grpSp>
          <p:nvGrpSpPr>
            <p:cNvPr id="22" name="Group 21"/>
            <p:cNvGrpSpPr/>
            <p:nvPr/>
          </p:nvGrpSpPr>
          <p:grpSpPr>
            <a:xfrm>
              <a:off x="6434666" y="5731803"/>
              <a:ext cx="728134" cy="382247"/>
              <a:chOff x="3563888" y="6421381"/>
              <a:chExt cx="4191239" cy="444294"/>
            </a:xfrm>
          </p:grpSpPr>
          <p:cxnSp>
            <p:nvCxnSpPr>
              <p:cNvPr id="23" name="Straight Arrow Connector 22"/>
              <p:cNvCxnSpPr/>
              <p:nvPr/>
            </p:nvCxnSpPr>
            <p:spPr>
              <a:xfrm flipV="1">
                <a:off x="3563888" y="6668358"/>
                <a:ext cx="4191239" cy="100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80866" y="6421381"/>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37487" y="6429056"/>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9" name="Rectangle 8"/>
          <p:cNvSpPr/>
          <p:nvPr/>
        </p:nvSpPr>
        <p:spPr>
          <a:xfrm>
            <a:off x="129093" y="83017"/>
            <a:ext cx="8907403" cy="2422202"/>
          </a:xfrm>
          <a:prstGeom prst="rect">
            <a:avLst/>
          </a:prstGeom>
        </p:spPr>
        <p:txBody>
          <a:bodyPr wrap="square">
            <a:spAutoFit/>
          </a:bodyPr>
          <a:lstStyle/>
          <a:p>
            <a:r>
              <a:rPr lang="en-GB" dirty="0"/>
              <a:t>Task 2 – </a:t>
            </a:r>
            <a:r>
              <a:rPr lang="en-GB" b="1" dirty="0"/>
              <a:t>Developing personal concepts</a:t>
            </a:r>
            <a:endParaRPr lang="en-GB" dirty="0"/>
          </a:p>
          <a:p>
            <a:endParaRPr lang="en-GB" sz="2000" dirty="0"/>
          </a:p>
          <a:p>
            <a:r>
              <a:rPr lang="en-GB" dirty="0"/>
              <a:t>2.1 - </a:t>
            </a:r>
            <a:r>
              <a:rPr lang="en-GB" b="1" dirty="0"/>
              <a:t>Personal interpretation</a:t>
            </a:r>
            <a:r>
              <a:rPr lang="en-GB" dirty="0"/>
              <a:t>  </a:t>
            </a:r>
            <a:endParaRPr lang="en-GB" sz="2800" dirty="0"/>
          </a:p>
          <a:p>
            <a:pPr>
              <a:lnSpc>
                <a:spcPct val="110000"/>
              </a:lnSpc>
            </a:pPr>
            <a:r>
              <a:rPr lang="en-GB" dirty="0"/>
              <a:t>Review at least </a:t>
            </a:r>
            <a:r>
              <a:rPr lang="en-GB" u="sng" dirty="0"/>
              <a:t>2</a:t>
            </a:r>
            <a:r>
              <a:rPr lang="en-GB" dirty="0"/>
              <a:t> artists in-depth (full page studies) Analyse their work discussing what elements of their images inspire your own ideas. Endeavour to offer us a glimpse of your </a:t>
            </a:r>
          </a:p>
          <a:p>
            <a:pPr>
              <a:lnSpc>
                <a:spcPct val="110000"/>
              </a:lnSpc>
            </a:pPr>
            <a:r>
              <a:rPr lang="en-GB" dirty="0"/>
              <a:t>own personal viewpoints and thoughts. </a:t>
            </a:r>
            <a:r>
              <a:rPr lang="en-GB" i="1" dirty="0"/>
              <a:t>Making a response (not a copy! can be helpful</a:t>
            </a:r>
            <a:endParaRPr lang="en-GB" dirty="0"/>
          </a:p>
          <a:p>
            <a:r>
              <a:rPr lang="en-GB" i="1" dirty="0"/>
              <a:t> </a:t>
            </a:r>
            <a:endParaRPr lang="en-GB" dirty="0"/>
          </a:p>
          <a:p>
            <a:r>
              <a:rPr lang="en-GB" dirty="0"/>
              <a:t> </a:t>
            </a:r>
            <a:endParaRPr lang="en-GB" sz="2000" dirty="0"/>
          </a:p>
        </p:txBody>
      </p:sp>
      <p:sp>
        <p:nvSpPr>
          <p:cNvPr id="10" name="Rectangle 9"/>
          <p:cNvSpPr/>
          <p:nvPr/>
        </p:nvSpPr>
        <p:spPr>
          <a:xfrm>
            <a:off x="161317" y="2838636"/>
            <a:ext cx="4636252" cy="2482498"/>
          </a:xfrm>
          <a:prstGeom prst="rect">
            <a:avLst/>
          </a:prstGeom>
          <a:noFill/>
          <a:ln w="38100" cmpd="dbl">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b="1" dirty="0">
                <a:solidFill>
                  <a:srgbClr val="000000"/>
                </a:solidFill>
              </a:rPr>
              <a:t>Tip</a:t>
            </a:r>
            <a:endParaRPr lang="en-GB" sz="2000" b="1" dirty="0">
              <a:solidFill>
                <a:srgbClr val="000000"/>
              </a:solidFill>
            </a:endParaRPr>
          </a:p>
          <a:p>
            <a:r>
              <a:rPr lang="en-GB" i="1" dirty="0">
                <a:solidFill>
                  <a:schemeClr val="tx1"/>
                </a:solidFill>
              </a:rPr>
              <a:t>To achieve high marks you must become fluent in reading and expressing visual language – this means beginning for now to offer your interpretations of imagery and decode, unpick or assign meaning to images. Always offer your thoughts in your own words and lets start to build a keen vocabulary this year!</a:t>
            </a:r>
            <a:endParaRPr lang="en-GB" sz="2000" dirty="0">
              <a:solidFill>
                <a:schemeClr val="tx1"/>
              </a:solidFill>
            </a:endParaRPr>
          </a:p>
        </p:txBody>
      </p:sp>
      <p:sp>
        <p:nvSpPr>
          <p:cNvPr id="11" name="TextBox 10"/>
          <p:cNvSpPr txBox="1"/>
          <p:nvPr/>
        </p:nvSpPr>
        <p:spPr>
          <a:xfrm>
            <a:off x="4978931" y="2118764"/>
            <a:ext cx="4152483" cy="3550203"/>
          </a:xfrm>
          <a:prstGeom prst="rect">
            <a:avLst/>
          </a:prstGeom>
          <a:noFill/>
        </p:spPr>
        <p:txBody>
          <a:bodyPr wrap="square" rtlCol="0">
            <a:spAutoFit/>
          </a:bodyPr>
          <a:lstStyle/>
          <a:p>
            <a:pPr lvl="1" indent="-457200"/>
            <a:r>
              <a:rPr lang="en-GB" dirty="0"/>
              <a:t>2.2 - </a:t>
            </a:r>
            <a:r>
              <a:rPr lang="en-GB" b="1" dirty="0"/>
              <a:t>Begin experimenting</a:t>
            </a:r>
            <a:endParaRPr lang="en-GB" sz="2000" dirty="0"/>
          </a:p>
          <a:p>
            <a:pPr>
              <a:lnSpc>
                <a:spcPct val="110000"/>
              </a:lnSpc>
            </a:pPr>
            <a:r>
              <a:rPr lang="en-GB" dirty="0"/>
              <a:t>Making personal responses might mean isolating particular aspects of Artists work rather than copying their technique. What aspects would you identify (story telling, the mood &amp; atmosphere they create Etc.)</a:t>
            </a:r>
            <a:endParaRPr lang="en-GB" sz="2000" dirty="0"/>
          </a:p>
          <a:p>
            <a:pPr>
              <a:lnSpc>
                <a:spcPct val="50000"/>
              </a:lnSpc>
            </a:pPr>
            <a:r>
              <a:rPr lang="en-GB" b="1" i="1" dirty="0"/>
              <a:t> </a:t>
            </a:r>
            <a:endParaRPr lang="en-GB" sz="2000" dirty="0"/>
          </a:p>
          <a:p>
            <a:pPr>
              <a:lnSpc>
                <a:spcPct val="110000"/>
              </a:lnSpc>
            </a:pPr>
            <a:r>
              <a:rPr lang="en-GB" i="1" dirty="0"/>
              <a:t>We ask that you aim to work through a number of practical responses showing development and refinement were you concepts grow and evolve. </a:t>
            </a:r>
            <a:endParaRPr lang="en-GB" sz="2000" dirty="0"/>
          </a:p>
          <a:p>
            <a:pPr>
              <a:lnSpc>
                <a:spcPct val="110000"/>
              </a:lnSpc>
            </a:pPr>
            <a:endParaRPr lang="en-US" dirty="0"/>
          </a:p>
        </p:txBody>
      </p:sp>
      <p:sp>
        <p:nvSpPr>
          <p:cNvPr id="12" name="Rectangle 11"/>
          <p:cNvSpPr/>
          <p:nvPr/>
        </p:nvSpPr>
        <p:spPr>
          <a:xfrm>
            <a:off x="4978931" y="2118764"/>
            <a:ext cx="4129573" cy="325445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29094" y="658462"/>
            <a:ext cx="8372578" cy="133037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03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grpSp>
        <p:nvGrpSpPr>
          <p:cNvPr id="21" name="Group 20"/>
          <p:cNvGrpSpPr/>
          <p:nvPr/>
        </p:nvGrpSpPr>
        <p:grpSpPr>
          <a:xfrm>
            <a:off x="3416503" y="5453296"/>
            <a:ext cx="5293576" cy="1477327"/>
            <a:chOff x="3416503" y="5453296"/>
            <a:chExt cx="5293576" cy="1477327"/>
          </a:xfrm>
        </p:grpSpPr>
        <p:sp>
          <p:nvSpPr>
            <p:cNvPr id="7" name="TextBox 6"/>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rgbClr val="FFFFFF"/>
                  </a:solidFill>
                  <a:latin typeface="Arial" charset="0"/>
                </a:rPr>
                <a:t>Isolation </a:t>
              </a:r>
              <a:r>
                <a:rPr lang="en-GB" sz="3250" dirty="0">
                  <a:solidFill>
                    <a:schemeClr val="bg1"/>
                  </a:solidFill>
                  <a:latin typeface="Arial" charset="0"/>
                </a:rPr>
                <a:t>2021</a:t>
              </a:r>
              <a:r>
                <a:rPr lang="en-GB" sz="4400" dirty="0">
                  <a:solidFill>
                    <a:srgbClr val="000000"/>
                  </a:solidFill>
                  <a:latin typeface="Arial" charset="0"/>
                </a:rPr>
                <a:t>_   </a:t>
              </a:r>
              <a:r>
                <a:rPr lang="en-GB" sz="1100" dirty="0">
                  <a:solidFill>
                    <a:srgbClr val="000000"/>
                  </a:solidFill>
                  <a:latin typeface="Arial" charset="0"/>
                </a:rPr>
                <a:t> </a:t>
              </a:r>
              <a:r>
                <a:rPr lang="en-GB" sz="3250" dirty="0">
                  <a:solidFill>
                    <a:schemeClr val="bg1"/>
                  </a:solidFill>
                  <a:latin typeface="Arial" charset="0"/>
                </a:rPr>
                <a:t>22</a:t>
              </a:r>
              <a:br>
                <a:rPr lang="en-GB" sz="1200" dirty="0">
                  <a:solidFill>
                    <a:schemeClr val="bg1"/>
                  </a:solidFill>
                  <a:latin typeface="Arial" charset="0"/>
                </a:rPr>
              </a:br>
              <a:r>
                <a:rPr lang="en-GB" sz="1200" dirty="0">
                  <a:solidFill>
                    <a:schemeClr val="bg1"/>
                  </a:solidFill>
                  <a:latin typeface="Arial" charset="0"/>
                </a:rPr>
                <a:t>   </a:t>
              </a:r>
              <a:r>
                <a:rPr lang="en-GB" sz="700" dirty="0">
                  <a:latin typeface="Arial" charset="0"/>
                </a:rPr>
                <a:t>.</a:t>
              </a:r>
              <a:r>
                <a:rPr lang="en-GB" sz="2400" i="1" dirty="0">
                  <a:solidFill>
                    <a:srgbClr val="FFFFFF"/>
                  </a:solidFill>
                  <a:latin typeface="+mj-lt"/>
                </a:rPr>
                <a:t>Distancing in Art </a:t>
              </a:r>
              <a:r>
                <a:rPr lang="en-GB" sz="2800" i="1" dirty="0">
                  <a:solidFill>
                    <a:srgbClr val="FFFFFF"/>
                  </a:solidFill>
                  <a:latin typeface="+mj-lt"/>
                </a:rPr>
                <a:t>&amp;</a:t>
              </a:r>
              <a:r>
                <a:rPr lang="en-GB" sz="2400" i="1" dirty="0">
                  <a:solidFill>
                    <a:srgbClr val="FFFFFF"/>
                  </a:solidFill>
                  <a:latin typeface="+mj-lt"/>
                </a:rPr>
                <a:t> Photography</a:t>
              </a:r>
              <a:br>
                <a:rPr lang="en-GB" sz="4800" dirty="0">
                  <a:solidFill>
                    <a:srgbClr val="FFFFFF"/>
                  </a:solidFill>
                  <a:latin typeface="+mj-lt"/>
                </a:rPr>
              </a:br>
              <a:endParaRPr lang="en-US" dirty="0">
                <a:latin typeface="+mj-lt"/>
              </a:endParaRPr>
            </a:p>
          </p:txBody>
        </p:sp>
        <p:grpSp>
          <p:nvGrpSpPr>
            <p:cNvPr id="22" name="Group 21"/>
            <p:cNvGrpSpPr/>
            <p:nvPr/>
          </p:nvGrpSpPr>
          <p:grpSpPr>
            <a:xfrm>
              <a:off x="6434666" y="5731803"/>
              <a:ext cx="728134" cy="382247"/>
              <a:chOff x="3563888" y="6421381"/>
              <a:chExt cx="4191239" cy="444294"/>
            </a:xfrm>
          </p:grpSpPr>
          <p:cxnSp>
            <p:nvCxnSpPr>
              <p:cNvPr id="23" name="Straight Arrow Connector 22"/>
              <p:cNvCxnSpPr/>
              <p:nvPr/>
            </p:nvCxnSpPr>
            <p:spPr>
              <a:xfrm flipV="1">
                <a:off x="3563888" y="6668358"/>
                <a:ext cx="4191239" cy="100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80866" y="6421381"/>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37487" y="6429056"/>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12" name="Rectangle 11"/>
          <p:cNvSpPr/>
          <p:nvPr/>
        </p:nvSpPr>
        <p:spPr>
          <a:xfrm>
            <a:off x="4837824" y="1634566"/>
            <a:ext cx="4040132" cy="3738650"/>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29093" y="1634566"/>
            <a:ext cx="4609735" cy="3738650"/>
          </a:xfrm>
          <a:prstGeom prst="rect">
            <a:avLst/>
          </a:prstGeom>
          <a:noFill/>
          <a:ln w="38100" cmpd="dbl">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51693" y="1666804"/>
            <a:ext cx="4572000" cy="4108818"/>
          </a:xfrm>
          <a:prstGeom prst="rect">
            <a:avLst/>
          </a:prstGeom>
        </p:spPr>
        <p:txBody>
          <a:bodyPr>
            <a:spAutoFit/>
          </a:bodyPr>
          <a:lstStyle/>
          <a:p>
            <a:r>
              <a:rPr lang="en-GB" dirty="0"/>
              <a:t>3.1 </a:t>
            </a:r>
            <a:r>
              <a:rPr lang="en-GB" b="1" dirty="0"/>
              <a:t>Begin experimenting</a:t>
            </a:r>
            <a:endParaRPr lang="en-GB" sz="2000" dirty="0"/>
          </a:p>
          <a:p>
            <a:r>
              <a:rPr lang="en-GB" dirty="0"/>
              <a:t> </a:t>
            </a:r>
            <a:endParaRPr lang="en-GB" sz="2000" dirty="0"/>
          </a:p>
          <a:p>
            <a:r>
              <a:rPr lang="en-GB" dirty="0"/>
              <a:t>Start to create images based on your thoughts and feelings. Produce a series of images that explore your </a:t>
            </a:r>
            <a:r>
              <a:rPr lang="en-GB" i="1" dirty="0"/>
              <a:t>emotional</a:t>
            </a:r>
            <a:r>
              <a:rPr lang="en-GB" dirty="0"/>
              <a:t> or </a:t>
            </a:r>
            <a:r>
              <a:rPr lang="en-GB" i="1" dirty="0"/>
              <a:t>felt responses </a:t>
            </a:r>
            <a:r>
              <a:rPr lang="en-GB" dirty="0"/>
              <a:t>however subtle or slight.</a:t>
            </a:r>
            <a:endParaRPr lang="en-GB" sz="2000" dirty="0"/>
          </a:p>
          <a:p>
            <a:pPr>
              <a:lnSpc>
                <a:spcPct val="50000"/>
              </a:lnSpc>
            </a:pPr>
            <a:r>
              <a:rPr lang="en-GB" dirty="0"/>
              <a:t> </a:t>
            </a:r>
            <a:endParaRPr lang="en-GB" sz="2000" dirty="0"/>
          </a:p>
          <a:p>
            <a:r>
              <a:rPr lang="en-GB" dirty="0"/>
              <a:t>Present your progress making notes about your most successful images. The exam board like to see your thought processes and the start to any unit is worth the same marks as the final outcomes so do take time to help your viewer see how ideas came into being!</a:t>
            </a:r>
            <a:endParaRPr lang="en-GB" sz="2000" dirty="0"/>
          </a:p>
          <a:p>
            <a:r>
              <a:rPr lang="en-GB" dirty="0"/>
              <a:t> </a:t>
            </a:r>
            <a:endParaRPr lang="en-GB" sz="2000" dirty="0"/>
          </a:p>
          <a:p>
            <a:r>
              <a:rPr lang="en-GB" dirty="0"/>
              <a:t> </a:t>
            </a:r>
            <a:endParaRPr lang="en-GB" sz="2000" dirty="0"/>
          </a:p>
        </p:txBody>
      </p:sp>
      <p:sp>
        <p:nvSpPr>
          <p:cNvPr id="4" name="Rectangle 3"/>
          <p:cNvSpPr/>
          <p:nvPr/>
        </p:nvSpPr>
        <p:spPr>
          <a:xfrm>
            <a:off x="4872980" y="1634566"/>
            <a:ext cx="4572000" cy="4247317"/>
          </a:xfrm>
          <a:prstGeom prst="rect">
            <a:avLst/>
          </a:prstGeom>
        </p:spPr>
        <p:txBody>
          <a:bodyPr>
            <a:spAutoFit/>
          </a:bodyPr>
          <a:lstStyle/>
          <a:p>
            <a:pPr marL="0" lvl="1"/>
            <a:r>
              <a:rPr lang="en-GB" dirty="0"/>
              <a:t>3.1</a:t>
            </a:r>
            <a:r>
              <a:rPr lang="en-GB" b="1" dirty="0"/>
              <a:t> Develop and refine</a:t>
            </a:r>
            <a:endParaRPr lang="en-GB" sz="2000" dirty="0"/>
          </a:p>
          <a:p>
            <a:r>
              <a:rPr lang="en-GB" dirty="0"/>
              <a:t> </a:t>
            </a:r>
            <a:endParaRPr lang="en-GB" sz="2000" dirty="0"/>
          </a:p>
          <a:p>
            <a:r>
              <a:rPr lang="en-GB" dirty="0"/>
              <a:t>Choose your most successful images and consider how you’d improve these both technically and to convey your idea.</a:t>
            </a:r>
            <a:r>
              <a:rPr lang="en-GB" i="1" dirty="0"/>
              <a:t> Use (motion) Film if required too, animation packages, PowerPoint, flash or any other suitable digital medium.</a:t>
            </a:r>
            <a:endParaRPr lang="en-GB" sz="2000" dirty="0"/>
          </a:p>
          <a:p>
            <a:r>
              <a:rPr lang="en-GB" b="1" i="1" dirty="0"/>
              <a:t> </a:t>
            </a:r>
            <a:endParaRPr lang="en-GB" sz="2000" dirty="0"/>
          </a:p>
          <a:p>
            <a:r>
              <a:rPr lang="en-GB" i="1" dirty="0"/>
              <a:t>We ask that you aim to work through a number of practical responses showing development and refinement were you concepts grow and evolve. </a:t>
            </a:r>
            <a:endParaRPr lang="en-GB" sz="2000" dirty="0"/>
          </a:p>
          <a:p>
            <a:r>
              <a:rPr lang="en-GB" i="1" dirty="0"/>
              <a:t> </a:t>
            </a:r>
            <a:endParaRPr lang="en-GB" sz="2000" dirty="0"/>
          </a:p>
          <a:p>
            <a:r>
              <a:rPr lang="en-GB" i="1" dirty="0"/>
              <a:t> </a:t>
            </a:r>
            <a:endParaRPr lang="en-GB" sz="2000" dirty="0"/>
          </a:p>
        </p:txBody>
      </p:sp>
      <p:sp>
        <p:nvSpPr>
          <p:cNvPr id="5" name="Rectangle 4"/>
          <p:cNvSpPr/>
          <p:nvPr/>
        </p:nvSpPr>
        <p:spPr>
          <a:xfrm>
            <a:off x="129094" y="266817"/>
            <a:ext cx="8748862" cy="1246495"/>
          </a:xfrm>
          <a:prstGeom prst="rect">
            <a:avLst/>
          </a:prstGeom>
          <a:ln>
            <a:solidFill>
              <a:schemeClr val="tx1"/>
            </a:solidFill>
          </a:ln>
        </p:spPr>
        <p:txBody>
          <a:bodyPr wrap="square">
            <a:spAutoFit/>
          </a:bodyPr>
          <a:lstStyle/>
          <a:p>
            <a:r>
              <a:rPr lang="en-GB" dirty="0"/>
              <a:t>Task 3 – </a:t>
            </a:r>
            <a:r>
              <a:rPr lang="en-GB" b="1" dirty="0"/>
              <a:t>Experiment </a:t>
            </a:r>
            <a:endParaRPr lang="en-GB" dirty="0"/>
          </a:p>
          <a:p>
            <a:pPr>
              <a:lnSpc>
                <a:spcPct val="50000"/>
              </a:lnSpc>
            </a:pPr>
            <a:endParaRPr lang="en-GB" dirty="0"/>
          </a:p>
          <a:p>
            <a:r>
              <a:rPr lang="en-GB" sz="1600" dirty="0"/>
              <a:t>Your practical work is always informed by your willingness to explore media processes and techniques. This counts for a quarter of your grade and relies on you linking the way you select and apply materials to your thinking and the key artists who are really inspiring your work.</a:t>
            </a:r>
            <a:endParaRPr lang="en-GB" sz="2400" dirty="0"/>
          </a:p>
        </p:txBody>
      </p:sp>
    </p:spTree>
    <p:extLst>
      <p:ext uri="{BB962C8B-B14F-4D97-AF65-F5344CB8AC3E}">
        <p14:creationId xmlns:p14="http://schemas.microsoft.com/office/powerpoint/2010/main" val="67272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69555" y="340737"/>
            <a:ext cx="8783105" cy="5261081"/>
            <a:chOff x="169555" y="-73981"/>
            <a:chExt cx="8783105" cy="5261081"/>
          </a:xfrm>
        </p:grpSpPr>
        <p:sp>
          <p:nvSpPr>
            <p:cNvPr id="12" name="Rectangle 11"/>
            <p:cNvSpPr/>
            <p:nvPr/>
          </p:nvSpPr>
          <p:spPr>
            <a:xfrm>
              <a:off x="4893852" y="2467047"/>
              <a:ext cx="4040132" cy="2566626"/>
            </a:xfrm>
            <a:prstGeom prst="rect">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8639" y="1498397"/>
              <a:ext cx="4572000" cy="3688703"/>
            </a:xfrm>
            <a:prstGeom prst="rect">
              <a:avLst/>
            </a:prstGeom>
          </p:spPr>
          <p:txBody>
            <a:bodyPr>
              <a:spAutoFit/>
            </a:bodyPr>
            <a:lstStyle/>
            <a:p>
              <a:pPr>
                <a:lnSpc>
                  <a:spcPct val="50000"/>
                </a:lnSpc>
              </a:pPr>
              <a:endParaRPr lang="en-GB" b="1" dirty="0"/>
            </a:p>
            <a:p>
              <a:r>
                <a:rPr lang="en-GB" b="1" dirty="0"/>
                <a:t>Tip</a:t>
              </a:r>
            </a:p>
            <a:p>
              <a:pPr>
                <a:lnSpc>
                  <a:spcPct val="110000"/>
                </a:lnSpc>
              </a:pPr>
              <a:r>
                <a:rPr lang="en-GB" dirty="0"/>
                <a:t>This brief acts as a guide only as all learners work will inherently look &amp; feel very different, there’s no specific right / wrong way to do this.</a:t>
              </a:r>
            </a:p>
            <a:p>
              <a:pPr>
                <a:lnSpc>
                  <a:spcPct val="50000"/>
                </a:lnSpc>
              </a:pPr>
              <a:r>
                <a:rPr lang="en-GB" dirty="0"/>
                <a:t> </a:t>
              </a:r>
            </a:p>
            <a:p>
              <a:pPr>
                <a:lnSpc>
                  <a:spcPct val="110000"/>
                </a:lnSpc>
              </a:pPr>
              <a:r>
                <a:rPr lang="en-GB" dirty="0"/>
                <a:t>We’ll develop by using our time, thoughts and feelings as best we can. Finding your way at KS5 requires taking risks over time Inc. periods of uncertainty. Be positive, you are asked to submit this work first session back and after a 1:1 with staff you may write a detailed project proposal!</a:t>
              </a:r>
            </a:p>
          </p:txBody>
        </p:sp>
        <p:sp>
          <p:nvSpPr>
            <p:cNvPr id="15" name="Rectangle 14"/>
            <p:cNvSpPr/>
            <p:nvPr/>
          </p:nvSpPr>
          <p:spPr>
            <a:xfrm>
              <a:off x="169555" y="-73981"/>
              <a:ext cx="8764428" cy="14801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4747468" y="1119856"/>
              <a:ext cx="0" cy="28559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757504" y="1119856"/>
              <a:ext cx="4195156" cy="43274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893852" y="1306981"/>
              <a:ext cx="4040132" cy="1025706"/>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747468" y="1119856"/>
              <a:ext cx="418651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 name="Rectangle 2"/>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grpSp>
        <p:nvGrpSpPr>
          <p:cNvPr id="21" name="Group 20"/>
          <p:cNvGrpSpPr/>
          <p:nvPr/>
        </p:nvGrpSpPr>
        <p:grpSpPr>
          <a:xfrm>
            <a:off x="3416503" y="5453296"/>
            <a:ext cx="5293576" cy="1477327"/>
            <a:chOff x="3416503" y="5453296"/>
            <a:chExt cx="5293576" cy="1477327"/>
          </a:xfrm>
        </p:grpSpPr>
        <p:sp>
          <p:nvSpPr>
            <p:cNvPr id="7" name="TextBox 6"/>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rgbClr val="FFFFFF"/>
                  </a:solidFill>
                  <a:latin typeface="Arial" charset="0"/>
                </a:rPr>
                <a:t>Isolation </a:t>
              </a:r>
              <a:r>
                <a:rPr lang="en-GB" sz="3250" dirty="0">
                  <a:solidFill>
                    <a:schemeClr val="bg1"/>
                  </a:solidFill>
                  <a:latin typeface="Arial" charset="0"/>
                </a:rPr>
                <a:t>2021</a:t>
              </a:r>
              <a:r>
                <a:rPr lang="en-GB" sz="4400" dirty="0">
                  <a:solidFill>
                    <a:srgbClr val="000000"/>
                  </a:solidFill>
                  <a:latin typeface="Arial" charset="0"/>
                </a:rPr>
                <a:t>_   </a:t>
              </a:r>
              <a:r>
                <a:rPr lang="en-GB" sz="1100" dirty="0">
                  <a:solidFill>
                    <a:srgbClr val="000000"/>
                  </a:solidFill>
                  <a:latin typeface="Arial" charset="0"/>
                </a:rPr>
                <a:t> </a:t>
              </a:r>
              <a:r>
                <a:rPr lang="en-GB" sz="3250" dirty="0">
                  <a:solidFill>
                    <a:schemeClr val="bg1"/>
                  </a:solidFill>
                  <a:latin typeface="Arial" charset="0"/>
                </a:rPr>
                <a:t>22</a:t>
              </a:r>
              <a:br>
                <a:rPr lang="en-GB" sz="1200" dirty="0">
                  <a:solidFill>
                    <a:schemeClr val="bg1"/>
                  </a:solidFill>
                  <a:latin typeface="Arial" charset="0"/>
                </a:rPr>
              </a:br>
              <a:r>
                <a:rPr lang="en-GB" sz="1200" dirty="0">
                  <a:solidFill>
                    <a:schemeClr val="bg1"/>
                  </a:solidFill>
                  <a:latin typeface="Arial" charset="0"/>
                </a:rPr>
                <a:t>   </a:t>
              </a:r>
              <a:r>
                <a:rPr lang="en-GB" sz="700" dirty="0">
                  <a:latin typeface="Arial" charset="0"/>
                </a:rPr>
                <a:t>.</a:t>
              </a:r>
              <a:r>
                <a:rPr lang="en-GB" sz="2400" i="1" dirty="0">
                  <a:solidFill>
                    <a:srgbClr val="FFFFFF"/>
                  </a:solidFill>
                  <a:latin typeface="+mj-lt"/>
                </a:rPr>
                <a:t>Distancing in Art </a:t>
              </a:r>
              <a:r>
                <a:rPr lang="en-GB" sz="2800" i="1" dirty="0">
                  <a:solidFill>
                    <a:srgbClr val="FFFFFF"/>
                  </a:solidFill>
                  <a:latin typeface="+mj-lt"/>
                </a:rPr>
                <a:t>&amp;</a:t>
              </a:r>
              <a:r>
                <a:rPr lang="en-GB" sz="2400" i="1" dirty="0">
                  <a:solidFill>
                    <a:srgbClr val="FFFFFF"/>
                  </a:solidFill>
                  <a:latin typeface="+mj-lt"/>
                </a:rPr>
                <a:t> Photography</a:t>
              </a:r>
              <a:br>
                <a:rPr lang="en-GB" sz="4800" dirty="0">
                  <a:solidFill>
                    <a:srgbClr val="FFFFFF"/>
                  </a:solidFill>
                  <a:latin typeface="+mj-lt"/>
                </a:rPr>
              </a:br>
              <a:endParaRPr lang="en-US" dirty="0">
                <a:latin typeface="+mj-lt"/>
              </a:endParaRPr>
            </a:p>
          </p:txBody>
        </p:sp>
        <p:grpSp>
          <p:nvGrpSpPr>
            <p:cNvPr id="22" name="Group 21"/>
            <p:cNvGrpSpPr/>
            <p:nvPr/>
          </p:nvGrpSpPr>
          <p:grpSpPr>
            <a:xfrm>
              <a:off x="6434666" y="5731803"/>
              <a:ext cx="728134" cy="382247"/>
              <a:chOff x="3563888" y="6421381"/>
              <a:chExt cx="4191239" cy="444294"/>
            </a:xfrm>
          </p:grpSpPr>
          <p:cxnSp>
            <p:nvCxnSpPr>
              <p:cNvPr id="23" name="Straight Arrow Connector 22"/>
              <p:cNvCxnSpPr/>
              <p:nvPr/>
            </p:nvCxnSpPr>
            <p:spPr>
              <a:xfrm flipV="1">
                <a:off x="3563888" y="6668358"/>
                <a:ext cx="4191239" cy="100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80866" y="6421381"/>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37487" y="6429056"/>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13" name="Rectangle 12"/>
          <p:cNvSpPr/>
          <p:nvPr/>
        </p:nvSpPr>
        <p:spPr>
          <a:xfrm>
            <a:off x="176593" y="2013752"/>
            <a:ext cx="4609735" cy="3607932"/>
          </a:xfrm>
          <a:prstGeom prst="rect">
            <a:avLst/>
          </a:prstGeom>
          <a:noFill/>
          <a:ln w="38100" cmpd="dbl">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886814" y="2646410"/>
            <a:ext cx="4146082" cy="2672526"/>
          </a:xfrm>
          <a:prstGeom prst="rect">
            <a:avLst/>
          </a:prstGeom>
        </p:spPr>
        <p:txBody>
          <a:bodyPr wrap="square">
            <a:spAutoFit/>
          </a:bodyPr>
          <a:lstStyle/>
          <a:p>
            <a:endParaRPr lang="en-GB" sz="2000" dirty="0"/>
          </a:p>
          <a:p>
            <a:pPr lvl="0"/>
            <a:r>
              <a:rPr lang="en-GB" dirty="0"/>
              <a:t>5 -</a:t>
            </a:r>
            <a:r>
              <a:rPr lang="en-GB" b="1" dirty="0"/>
              <a:t> Produce a final outcome</a:t>
            </a:r>
            <a:endParaRPr lang="en-GB" sz="2000" dirty="0"/>
          </a:p>
          <a:p>
            <a:pPr>
              <a:lnSpc>
                <a:spcPct val="50000"/>
              </a:lnSpc>
            </a:pPr>
            <a:r>
              <a:rPr lang="en-GB" dirty="0"/>
              <a:t> </a:t>
            </a:r>
            <a:endParaRPr lang="en-GB" sz="2000" dirty="0"/>
          </a:p>
          <a:p>
            <a:pPr>
              <a:lnSpc>
                <a:spcPct val="110000"/>
              </a:lnSpc>
            </a:pPr>
            <a:r>
              <a:rPr lang="en-GB" dirty="0"/>
              <a:t>A final outcome in A Level counts for 20% of your coursework mark so set out how after a thorough investigation to present  meaningful outcome(S) taking a week to make this! Write an evaluation reflecting upon your creative journey.</a:t>
            </a:r>
            <a:r>
              <a:rPr lang="en-GB" sz="2000" dirty="0"/>
              <a:t> </a:t>
            </a:r>
            <a:endParaRPr lang="en-US" dirty="0"/>
          </a:p>
        </p:txBody>
      </p:sp>
      <p:sp>
        <p:nvSpPr>
          <p:cNvPr id="10" name="Rectangle 9"/>
          <p:cNvSpPr/>
          <p:nvPr/>
        </p:nvSpPr>
        <p:spPr>
          <a:xfrm>
            <a:off x="205436" y="59744"/>
            <a:ext cx="8728546" cy="1754326"/>
          </a:xfrm>
          <a:prstGeom prst="rect">
            <a:avLst/>
          </a:prstGeom>
        </p:spPr>
        <p:txBody>
          <a:bodyPr wrap="square">
            <a:spAutoFit/>
          </a:bodyPr>
          <a:lstStyle/>
          <a:p>
            <a:pPr marL="0" lvl="1"/>
            <a:endParaRPr lang="en-GB" dirty="0"/>
          </a:p>
          <a:p>
            <a:pPr marL="0" lvl="1"/>
            <a:r>
              <a:rPr lang="en-GB" dirty="0"/>
              <a:t>4.1 – </a:t>
            </a:r>
            <a:r>
              <a:rPr lang="en-GB" b="1" dirty="0"/>
              <a:t>Present a final outcome that best relays your work to date.</a:t>
            </a:r>
          </a:p>
          <a:p>
            <a:pPr marL="0" lvl="1"/>
            <a:r>
              <a:rPr lang="en-GB" b="1" dirty="0"/>
              <a:t>Q: Why &amp; how does this encapsulate your time &amp;space spent in isolation?</a:t>
            </a:r>
            <a:endParaRPr lang="en-GB" sz="2800" dirty="0"/>
          </a:p>
          <a:p>
            <a:r>
              <a:rPr lang="en-GB" dirty="0"/>
              <a:t>Spend a period of time reviewing your work, considering a small final outcome to represent your most successful concept(s) try planning a final outcome in rough to see how your ideas might make others think and feel!</a:t>
            </a:r>
            <a:endParaRPr lang="en-GB" sz="2800" dirty="0"/>
          </a:p>
        </p:txBody>
      </p:sp>
      <p:sp>
        <p:nvSpPr>
          <p:cNvPr id="6" name="Rectangle 5"/>
          <p:cNvSpPr/>
          <p:nvPr/>
        </p:nvSpPr>
        <p:spPr>
          <a:xfrm>
            <a:off x="4877178" y="1145904"/>
            <a:ext cx="5406852" cy="2215991"/>
          </a:xfrm>
          <a:prstGeom prst="rect">
            <a:avLst/>
          </a:prstGeom>
        </p:spPr>
        <p:txBody>
          <a:bodyPr wrap="square">
            <a:spAutoFit/>
          </a:bodyPr>
          <a:lstStyle/>
          <a:p>
            <a:endParaRPr lang="en-GB" dirty="0"/>
          </a:p>
          <a:p>
            <a:endParaRPr lang="en-GB" dirty="0"/>
          </a:p>
          <a:p>
            <a:r>
              <a:rPr lang="en-GB" dirty="0"/>
              <a:t> </a:t>
            </a:r>
            <a:r>
              <a:rPr lang="en-GB" sz="1600" dirty="0"/>
              <a:t>4.2 - </a:t>
            </a:r>
            <a:r>
              <a:rPr lang="en-GB" sz="1600" b="1" dirty="0"/>
              <a:t>Develop and refine</a:t>
            </a:r>
            <a:endParaRPr lang="en-GB" dirty="0"/>
          </a:p>
          <a:p>
            <a:pPr>
              <a:lnSpc>
                <a:spcPct val="50000"/>
              </a:lnSpc>
            </a:pPr>
            <a:endParaRPr lang="en-GB" sz="1600" b="1" dirty="0"/>
          </a:p>
          <a:p>
            <a:pPr>
              <a:lnSpc>
                <a:spcPct val="50000"/>
              </a:lnSpc>
            </a:pPr>
            <a:r>
              <a:rPr lang="en-GB" sz="1600" b="1" dirty="0"/>
              <a:t> T</a:t>
            </a:r>
            <a:r>
              <a:rPr lang="en-GB" sz="1600" dirty="0"/>
              <a:t>ake your best idea towards presentation </a:t>
            </a:r>
          </a:p>
          <a:p>
            <a:pPr>
              <a:lnSpc>
                <a:spcPct val="50000"/>
              </a:lnSpc>
            </a:pPr>
            <a:r>
              <a:rPr lang="en-GB" sz="1600" dirty="0"/>
              <a:t> </a:t>
            </a:r>
          </a:p>
          <a:p>
            <a:pPr>
              <a:lnSpc>
                <a:spcPct val="50000"/>
              </a:lnSpc>
            </a:pPr>
            <a:r>
              <a:rPr lang="en-GB" sz="1600" dirty="0"/>
              <a:t> over this week. What do want a viewer to </a:t>
            </a:r>
          </a:p>
          <a:p>
            <a:pPr>
              <a:lnSpc>
                <a:spcPct val="50000"/>
              </a:lnSpc>
            </a:pPr>
            <a:endParaRPr lang="en-GB" sz="1600" dirty="0"/>
          </a:p>
          <a:p>
            <a:pPr>
              <a:lnSpc>
                <a:spcPct val="50000"/>
              </a:lnSpc>
            </a:pPr>
            <a:r>
              <a:rPr lang="en-GB" sz="1600" dirty="0"/>
              <a:t> think and feel? </a:t>
            </a:r>
          </a:p>
          <a:p>
            <a:r>
              <a:rPr lang="en-GB" dirty="0"/>
              <a:t>  </a:t>
            </a:r>
          </a:p>
          <a:p>
            <a:r>
              <a:rPr lang="en-GB" dirty="0"/>
              <a:t> </a:t>
            </a:r>
          </a:p>
        </p:txBody>
      </p:sp>
    </p:spTree>
    <p:extLst>
      <p:ext uri="{BB962C8B-B14F-4D97-AF65-F5344CB8AC3E}">
        <p14:creationId xmlns:p14="http://schemas.microsoft.com/office/powerpoint/2010/main" val="314241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76"/>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0" y="1595453"/>
            <a:ext cx="9144000" cy="2906934"/>
            <a:chOff x="0" y="1595453"/>
            <a:chExt cx="9144000" cy="2906934"/>
          </a:xfrm>
        </p:grpSpPr>
        <p:grpSp>
          <p:nvGrpSpPr>
            <p:cNvPr id="8" name="Group 7"/>
            <p:cNvGrpSpPr/>
            <p:nvPr/>
          </p:nvGrpSpPr>
          <p:grpSpPr>
            <a:xfrm>
              <a:off x="0" y="1595453"/>
              <a:ext cx="9144000" cy="2906934"/>
              <a:chOff x="0" y="1595453"/>
              <a:chExt cx="9144000" cy="2906934"/>
            </a:xfrm>
          </p:grpSpPr>
          <p:grpSp>
            <p:nvGrpSpPr>
              <p:cNvPr id="6" name="Group 5"/>
              <p:cNvGrpSpPr/>
              <p:nvPr/>
            </p:nvGrpSpPr>
            <p:grpSpPr>
              <a:xfrm>
                <a:off x="0" y="1595453"/>
                <a:ext cx="9144000" cy="2906934"/>
                <a:chOff x="0" y="1595453"/>
                <a:chExt cx="9144000" cy="2906934"/>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r="-390"/>
                <a:stretch/>
              </p:blipFill>
              <p:spPr>
                <a:xfrm>
                  <a:off x="35496" y="1595453"/>
                  <a:ext cx="9108504" cy="2890984"/>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390"/>
                <a:stretch/>
              </p:blipFill>
              <p:spPr>
                <a:xfrm rot="10800000">
                  <a:off x="0" y="4177517"/>
                  <a:ext cx="9108504" cy="324870"/>
                </a:xfrm>
                <a:prstGeom prst="rect">
                  <a:avLst/>
                </a:prstGeom>
              </p:spPr>
            </p:pic>
          </p:grpSp>
          <p:sp>
            <p:nvSpPr>
              <p:cNvPr id="7" name="Rectangle 6"/>
              <p:cNvSpPr/>
              <p:nvPr/>
            </p:nvSpPr>
            <p:spPr>
              <a:xfrm>
                <a:off x="77476" y="2078261"/>
                <a:ext cx="9006904" cy="1826351"/>
              </a:xfrm>
              <a:prstGeom prst="rect">
                <a:avLst/>
              </a:prstGeom>
              <a:solidFill>
                <a:srgbClr val="FBE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2959599" y="2046770"/>
              <a:ext cx="3138083" cy="1938992"/>
            </a:xfrm>
            <a:prstGeom prst="rect">
              <a:avLst/>
            </a:prstGeom>
            <a:noFill/>
          </p:spPr>
          <p:txBody>
            <a:bodyPr wrap="square" rtlCol="0">
              <a:spAutoFit/>
            </a:bodyPr>
            <a:lstStyle/>
            <a:p>
              <a:r>
                <a:rPr lang="en-US" sz="6000" b="1" dirty="0">
                  <a:latin typeface="Arial Black"/>
                  <a:cs typeface="Arial Black"/>
                </a:rPr>
                <a:t>Note</a:t>
              </a:r>
            </a:p>
            <a:p>
              <a:r>
                <a:rPr lang="en-US" sz="6000" b="1" dirty="0">
                  <a:latin typeface="Arial Black"/>
                  <a:cs typeface="Arial Black"/>
                </a:rPr>
                <a:t>Ideas</a:t>
              </a:r>
            </a:p>
          </p:txBody>
        </p:sp>
        <p:sp>
          <p:nvSpPr>
            <p:cNvPr id="11" name="TextBox 10"/>
            <p:cNvSpPr txBox="1"/>
            <p:nvPr/>
          </p:nvSpPr>
          <p:spPr>
            <a:xfrm>
              <a:off x="5993099" y="2057682"/>
              <a:ext cx="3138083" cy="1938992"/>
            </a:xfrm>
            <a:prstGeom prst="rect">
              <a:avLst/>
            </a:prstGeom>
            <a:noFill/>
          </p:spPr>
          <p:txBody>
            <a:bodyPr wrap="square" rtlCol="0">
              <a:spAutoFit/>
            </a:bodyPr>
            <a:lstStyle/>
            <a:p>
              <a:r>
                <a:rPr lang="en-US" sz="6000" b="1" dirty="0">
                  <a:latin typeface="Arial Black"/>
                  <a:cs typeface="Arial Black"/>
                </a:rPr>
                <a:t>Make </a:t>
              </a:r>
            </a:p>
            <a:p>
              <a:r>
                <a:rPr lang="en-US" sz="6000" b="1" dirty="0">
                  <a:latin typeface="Arial Black"/>
                  <a:cs typeface="Arial Black"/>
                </a:rPr>
                <a:t>Art</a:t>
              </a:r>
            </a:p>
          </p:txBody>
        </p:sp>
        <p:sp>
          <p:nvSpPr>
            <p:cNvPr id="12" name="TextBox 11"/>
            <p:cNvSpPr txBox="1"/>
            <p:nvPr/>
          </p:nvSpPr>
          <p:spPr>
            <a:xfrm>
              <a:off x="78944" y="2073218"/>
              <a:ext cx="3138083" cy="1938992"/>
            </a:xfrm>
            <a:prstGeom prst="rect">
              <a:avLst/>
            </a:prstGeom>
            <a:noFill/>
          </p:spPr>
          <p:txBody>
            <a:bodyPr wrap="square" rtlCol="0">
              <a:spAutoFit/>
            </a:bodyPr>
            <a:lstStyle/>
            <a:p>
              <a:r>
                <a:rPr lang="en-US" sz="6000" b="1" dirty="0">
                  <a:latin typeface="Arial Black"/>
                  <a:cs typeface="Arial Black"/>
                </a:rPr>
                <a:t>Stay</a:t>
              </a:r>
            </a:p>
            <a:p>
              <a:r>
                <a:rPr lang="en-US" sz="6000" b="1" dirty="0">
                  <a:latin typeface="Arial Black"/>
                  <a:cs typeface="Arial Black"/>
                </a:rPr>
                <a:t>Alert</a:t>
              </a:r>
            </a:p>
          </p:txBody>
        </p:sp>
      </p:grpSp>
      <p:sp>
        <p:nvSpPr>
          <p:cNvPr id="15" name="TextBox 14"/>
          <p:cNvSpPr txBox="1"/>
          <p:nvPr/>
        </p:nvSpPr>
        <p:spPr>
          <a:xfrm>
            <a:off x="162644" y="162885"/>
            <a:ext cx="2155455" cy="369332"/>
          </a:xfrm>
          <a:prstGeom prst="rect">
            <a:avLst/>
          </a:prstGeom>
          <a:noFill/>
          <a:ln>
            <a:solidFill>
              <a:schemeClr val="bg1"/>
            </a:solidFill>
          </a:ln>
        </p:spPr>
        <p:txBody>
          <a:bodyPr wrap="square" rtlCol="0">
            <a:spAutoFit/>
          </a:bodyPr>
          <a:lstStyle/>
          <a:p>
            <a:r>
              <a:rPr lang="en-US" b="1" dirty="0">
                <a:solidFill>
                  <a:schemeClr val="bg1"/>
                </a:solidFill>
              </a:rPr>
              <a:t>Enjoy your summer !</a:t>
            </a:r>
            <a:endParaRPr lang="en-US" dirty="0">
              <a:solidFill>
                <a:schemeClr val="bg1"/>
              </a:solidFill>
            </a:endParaRPr>
          </a:p>
        </p:txBody>
      </p:sp>
      <p:sp>
        <p:nvSpPr>
          <p:cNvPr id="13" name="TextBox 12">
            <a:extLst>
              <a:ext uri="{FF2B5EF4-FFF2-40B4-BE49-F238E27FC236}">
                <a16:creationId xmlns:a16="http://schemas.microsoft.com/office/drawing/2014/main" id="{6E1397A4-31E3-4246-BD33-D96593E71662}"/>
              </a:ext>
            </a:extLst>
          </p:cNvPr>
          <p:cNvSpPr txBox="1"/>
          <p:nvPr/>
        </p:nvSpPr>
        <p:spPr>
          <a:xfrm>
            <a:off x="184416" y="6229188"/>
            <a:ext cx="2440031" cy="369332"/>
          </a:xfrm>
          <a:prstGeom prst="rect">
            <a:avLst/>
          </a:prstGeom>
          <a:noFill/>
          <a:ln>
            <a:solidFill>
              <a:schemeClr val="bg1"/>
            </a:solidFill>
          </a:ln>
        </p:spPr>
        <p:txBody>
          <a:bodyPr wrap="square" rtlCol="0">
            <a:spAutoFit/>
          </a:bodyPr>
          <a:lstStyle/>
          <a:p>
            <a:r>
              <a:rPr lang="en-US" b="1" dirty="0">
                <a:solidFill>
                  <a:schemeClr val="bg1">
                    <a:lumMod val="65000"/>
                  </a:schemeClr>
                </a:solidFill>
              </a:rPr>
              <a:t>Verulam Art Dept/ AMF</a:t>
            </a:r>
            <a:endParaRPr lang="en-US" dirty="0">
              <a:solidFill>
                <a:schemeClr val="bg1">
                  <a:lumMod val="65000"/>
                </a:schemeClr>
              </a:solidFill>
            </a:endParaRPr>
          </a:p>
        </p:txBody>
      </p:sp>
    </p:spTree>
    <p:extLst>
      <p:ext uri="{BB962C8B-B14F-4D97-AF65-F5344CB8AC3E}">
        <p14:creationId xmlns:p14="http://schemas.microsoft.com/office/powerpoint/2010/main" val="72827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1" cy="6858000"/>
          </a:xfrm>
          <a:prstGeom prst="rect">
            <a:avLst/>
          </a:prstGeom>
          <a:solidFill>
            <a:srgbClr val="FFFF00"/>
          </a:solidFill>
        </p:spPr>
      </p:pic>
      <p:sp>
        <p:nvSpPr>
          <p:cNvPr id="2" name="Rectangle 1"/>
          <p:cNvSpPr/>
          <p:nvPr/>
        </p:nvSpPr>
        <p:spPr>
          <a:xfrm>
            <a:off x="646738" y="493847"/>
            <a:ext cx="7477112" cy="4959449"/>
          </a:xfrm>
          <a:prstGeom prst="rect">
            <a:avLst/>
          </a:prstGeom>
          <a:solidFill>
            <a:srgbClr val="FFFF00">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85300" y="569625"/>
            <a:ext cx="7238550" cy="5816978"/>
          </a:xfrm>
          <a:prstGeom prst="rect">
            <a:avLst/>
          </a:prstGeom>
        </p:spPr>
        <p:txBody>
          <a:bodyPr wrap="square">
            <a:spAutoFit/>
          </a:bodyPr>
          <a:lstStyle/>
          <a:p>
            <a:r>
              <a:rPr lang="en-GB" sz="2800" dirty="0">
                <a:solidFill>
                  <a:schemeClr val="tx1">
                    <a:lumMod val="75000"/>
                    <a:lumOff val="25000"/>
                  </a:schemeClr>
                </a:solidFill>
              </a:rPr>
              <a:t>Your summer work is intended to allow you frame your initial ideas for a mini unit based on your experiences of your time in  </a:t>
            </a:r>
            <a:r>
              <a:rPr lang="en-GB" sz="2800" b="1" i="1" dirty="0">
                <a:solidFill>
                  <a:srgbClr val="3366FF"/>
                </a:solidFill>
              </a:rPr>
              <a:t>Isolation</a:t>
            </a:r>
            <a:r>
              <a:rPr lang="en-GB" sz="2800" dirty="0">
                <a:solidFill>
                  <a:schemeClr val="bg1"/>
                </a:solidFill>
              </a:rPr>
              <a:t> </a:t>
            </a:r>
          </a:p>
          <a:p>
            <a:pPr>
              <a:lnSpc>
                <a:spcPct val="50000"/>
              </a:lnSpc>
            </a:pPr>
            <a:endParaRPr lang="en-GB" sz="2800" dirty="0">
              <a:solidFill>
                <a:schemeClr val="bg1"/>
              </a:solidFill>
            </a:endParaRPr>
          </a:p>
          <a:p>
            <a:r>
              <a:rPr lang="en-GB" sz="2800" dirty="0">
                <a:solidFill>
                  <a:srgbClr val="404040"/>
                </a:solidFill>
              </a:rPr>
              <a:t>Record and begin to explore key moments in time, places &amp; spaces that have became synonymous with isolation, and the events that have shaped this year (social justice protests)... </a:t>
            </a:r>
          </a:p>
          <a:p>
            <a:pPr>
              <a:lnSpc>
                <a:spcPct val="50000"/>
              </a:lnSpc>
            </a:pPr>
            <a:endParaRPr lang="en-GB" sz="2800" dirty="0">
              <a:solidFill>
                <a:schemeClr val="bg1"/>
              </a:solidFill>
            </a:endParaRPr>
          </a:p>
          <a:p>
            <a:r>
              <a:rPr lang="en-GB" sz="2800" dirty="0">
                <a:solidFill>
                  <a:srgbClr val="404040"/>
                </a:solidFill>
              </a:rPr>
              <a:t>…Your own </a:t>
            </a:r>
            <a:r>
              <a:rPr lang="en-GB" sz="2800" b="1">
                <a:solidFill>
                  <a:srgbClr val="404040"/>
                </a:solidFill>
              </a:rPr>
              <a:t>lived experiences </a:t>
            </a:r>
            <a:r>
              <a:rPr lang="en-GB" sz="2800" dirty="0">
                <a:solidFill>
                  <a:srgbClr val="404040"/>
                </a:solidFill>
              </a:rPr>
              <a:t>of the world and current affairs can be a brilliant way to meet the exam boards assessment criteria!</a:t>
            </a:r>
          </a:p>
          <a:p>
            <a:endParaRPr lang="en-GB" sz="3200" dirty="0">
              <a:solidFill>
                <a:schemeClr val="bg1"/>
              </a:solidFill>
            </a:endParaRPr>
          </a:p>
          <a:p>
            <a:endParaRPr lang="en-GB" sz="3200" dirty="0">
              <a:solidFill>
                <a:schemeClr val="bg1"/>
              </a:solidFill>
            </a:endParaRPr>
          </a:p>
        </p:txBody>
      </p:sp>
      <p:sp>
        <p:nvSpPr>
          <p:cNvPr id="7" name="Rectangle 6"/>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grpSp>
        <p:nvGrpSpPr>
          <p:cNvPr id="23" name="Group 22"/>
          <p:cNvGrpSpPr/>
          <p:nvPr/>
        </p:nvGrpSpPr>
        <p:grpSpPr>
          <a:xfrm>
            <a:off x="3416503" y="5453296"/>
            <a:ext cx="5293576" cy="1477327"/>
            <a:chOff x="3416503" y="5453296"/>
            <a:chExt cx="5293576" cy="1477327"/>
          </a:xfrm>
        </p:grpSpPr>
        <p:sp>
          <p:nvSpPr>
            <p:cNvPr id="24" name="TextBox 23"/>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chemeClr val="tx1">
                      <a:lumMod val="50000"/>
                      <a:lumOff val="50000"/>
                    </a:schemeClr>
                  </a:solidFill>
                  <a:latin typeface="Arial" charset="0"/>
                </a:rPr>
                <a:t>Isolation </a:t>
              </a:r>
              <a:r>
                <a:rPr lang="en-GB" sz="3250" dirty="0">
                  <a:solidFill>
                    <a:schemeClr val="tx1">
                      <a:lumMod val="50000"/>
                      <a:lumOff val="50000"/>
                    </a:schemeClr>
                  </a:solidFill>
                  <a:latin typeface="Arial" charset="0"/>
                </a:rPr>
                <a:t>2021</a:t>
              </a:r>
              <a:r>
                <a:rPr lang="en-GB" sz="4400" dirty="0">
                  <a:latin typeface="Arial" charset="0"/>
                </a:rPr>
                <a:t>_</a:t>
              </a:r>
              <a:r>
                <a:rPr lang="en-GB" sz="4400" dirty="0">
                  <a:solidFill>
                    <a:schemeClr val="tx1">
                      <a:lumMod val="50000"/>
                      <a:lumOff val="50000"/>
                    </a:schemeClr>
                  </a:solidFill>
                  <a:latin typeface="Arial" charset="0"/>
                </a:rPr>
                <a:t>   </a:t>
              </a:r>
              <a:r>
                <a:rPr lang="en-GB" sz="1100" dirty="0">
                  <a:solidFill>
                    <a:schemeClr val="tx1">
                      <a:lumMod val="50000"/>
                      <a:lumOff val="50000"/>
                    </a:schemeClr>
                  </a:solidFill>
                  <a:latin typeface="Arial" charset="0"/>
                </a:rPr>
                <a:t> </a:t>
              </a:r>
              <a:r>
                <a:rPr lang="en-GB" sz="3250" dirty="0">
                  <a:solidFill>
                    <a:schemeClr val="tx1">
                      <a:lumMod val="50000"/>
                      <a:lumOff val="50000"/>
                    </a:schemeClr>
                  </a:solidFill>
                  <a:latin typeface="Arial" charset="0"/>
                </a:rPr>
                <a:t>22</a:t>
              </a:r>
              <a:br>
                <a:rPr lang="en-GB" sz="1200" dirty="0">
                  <a:solidFill>
                    <a:schemeClr val="tx1">
                      <a:lumMod val="50000"/>
                      <a:lumOff val="50000"/>
                    </a:schemeClr>
                  </a:solidFill>
                  <a:latin typeface="Arial" charset="0"/>
                </a:rPr>
              </a:br>
              <a:r>
                <a:rPr lang="en-GB" sz="1200" dirty="0">
                  <a:solidFill>
                    <a:schemeClr val="tx1">
                      <a:lumMod val="50000"/>
                      <a:lumOff val="50000"/>
                    </a:schemeClr>
                  </a:solidFill>
                  <a:latin typeface="Arial" charset="0"/>
                </a:rPr>
                <a:t>   </a:t>
              </a:r>
              <a:r>
                <a:rPr lang="en-GB" sz="700" dirty="0">
                  <a:solidFill>
                    <a:schemeClr val="tx1">
                      <a:lumMod val="50000"/>
                      <a:lumOff val="50000"/>
                    </a:schemeClr>
                  </a:solidFill>
                  <a:latin typeface="Arial" charset="0"/>
                </a:rPr>
                <a:t>.</a:t>
              </a:r>
              <a:r>
                <a:rPr lang="en-GB" sz="2400" i="1" dirty="0">
                  <a:solidFill>
                    <a:schemeClr val="tx1">
                      <a:lumMod val="50000"/>
                      <a:lumOff val="50000"/>
                    </a:schemeClr>
                  </a:solidFill>
                  <a:latin typeface="+mj-lt"/>
                </a:rPr>
                <a:t>Distancing in Art </a:t>
              </a:r>
              <a:r>
                <a:rPr lang="en-GB" sz="2800" i="1" dirty="0">
                  <a:solidFill>
                    <a:schemeClr val="tx1">
                      <a:lumMod val="50000"/>
                      <a:lumOff val="50000"/>
                    </a:schemeClr>
                  </a:solidFill>
                  <a:latin typeface="+mj-lt"/>
                </a:rPr>
                <a:t>&amp;</a:t>
              </a:r>
              <a:r>
                <a:rPr lang="en-GB" sz="2400" i="1" dirty="0">
                  <a:solidFill>
                    <a:schemeClr val="tx1">
                      <a:lumMod val="50000"/>
                      <a:lumOff val="50000"/>
                    </a:schemeClr>
                  </a:solidFill>
                  <a:latin typeface="+mj-lt"/>
                </a:rPr>
                <a:t> Photography</a:t>
              </a:r>
              <a:br>
                <a:rPr lang="en-GB" sz="4800" dirty="0">
                  <a:solidFill>
                    <a:schemeClr val="tx1">
                      <a:lumMod val="50000"/>
                      <a:lumOff val="50000"/>
                    </a:schemeClr>
                  </a:solidFill>
                  <a:latin typeface="+mj-lt"/>
                </a:rPr>
              </a:br>
              <a:endParaRPr lang="en-US" dirty="0">
                <a:solidFill>
                  <a:schemeClr val="tx1">
                    <a:lumMod val="50000"/>
                    <a:lumOff val="50000"/>
                  </a:schemeClr>
                </a:solidFill>
                <a:latin typeface="+mj-lt"/>
              </a:endParaRPr>
            </a:p>
          </p:txBody>
        </p:sp>
        <p:grpSp>
          <p:nvGrpSpPr>
            <p:cNvPr id="25" name="Group 24"/>
            <p:cNvGrpSpPr/>
            <p:nvPr/>
          </p:nvGrpSpPr>
          <p:grpSpPr>
            <a:xfrm>
              <a:off x="6434666" y="5731803"/>
              <a:ext cx="728134" cy="382247"/>
              <a:chOff x="3563888" y="6421381"/>
              <a:chExt cx="4191239" cy="444294"/>
            </a:xfrm>
          </p:grpSpPr>
          <p:cxnSp>
            <p:nvCxnSpPr>
              <p:cNvPr id="26" name="Straight Arrow Connector 25"/>
              <p:cNvCxnSpPr/>
              <p:nvPr/>
            </p:nvCxnSpPr>
            <p:spPr>
              <a:xfrm flipV="1">
                <a:off x="3563888" y="6668358"/>
                <a:ext cx="4191239" cy="1002"/>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580866" y="6421381"/>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737487" y="6429056"/>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51439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1" cy="6858000"/>
          </a:xfrm>
          <a:prstGeom prst="rect">
            <a:avLst/>
          </a:prstGeom>
          <a:solidFill>
            <a:srgbClr val="FFFF00"/>
          </a:solidFill>
        </p:spPr>
      </p:pic>
      <p:sp>
        <p:nvSpPr>
          <p:cNvPr id="2" name="Rectangle 1"/>
          <p:cNvSpPr/>
          <p:nvPr/>
        </p:nvSpPr>
        <p:spPr>
          <a:xfrm>
            <a:off x="646738" y="493847"/>
            <a:ext cx="7477112" cy="4959449"/>
          </a:xfrm>
          <a:prstGeom prst="rect">
            <a:avLst/>
          </a:prstGeom>
          <a:solidFill>
            <a:schemeClr val="accent6">
              <a:lumMod val="75000"/>
              <a:alpha val="6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85300" y="569625"/>
            <a:ext cx="7238550" cy="5816978"/>
          </a:xfrm>
          <a:prstGeom prst="rect">
            <a:avLst/>
          </a:prstGeom>
        </p:spPr>
        <p:txBody>
          <a:bodyPr wrap="square">
            <a:spAutoFit/>
          </a:bodyPr>
          <a:lstStyle/>
          <a:p>
            <a:r>
              <a:rPr lang="en-GB" sz="2800" dirty="0">
                <a:solidFill>
                  <a:schemeClr val="bg1">
                    <a:lumMod val="95000"/>
                  </a:schemeClr>
                </a:solidFill>
              </a:rPr>
              <a:t>The brief that accompanies this PPT should offer structure to the week-by-week when setting out your </a:t>
            </a:r>
            <a:r>
              <a:rPr lang="en-GB" sz="2800" b="1" i="1" dirty="0">
                <a:solidFill>
                  <a:srgbClr val="3366FF"/>
                </a:solidFill>
              </a:rPr>
              <a:t>Isolation</a:t>
            </a:r>
            <a:r>
              <a:rPr lang="en-GB" sz="2800" dirty="0">
                <a:solidFill>
                  <a:schemeClr val="bg1"/>
                </a:solidFill>
              </a:rPr>
              <a:t> </a:t>
            </a:r>
            <a:r>
              <a:rPr lang="en-GB" sz="2800" dirty="0">
                <a:solidFill>
                  <a:schemeClr val="bg1">
                    <a:lumMod val="95000"/>
                  </a:schemeClr>
                </a:solidFill>
              </a:rPr>
              <a:t>mini-unit</a:t>
            </a:r>
          </a:p>
          <a:p>
            <a:pPr>
              <a:lnSpc>
                <a:spcPct val="50000"/>
              </a:lnSpc>
            </a:pPr>
            <a:endParaRPr lang="en-GB" sz="2800" dirty="0">
              <a:solidFill>
                <a:schemeClr val="bg1"/>
              </a:solidFill>
            </a:endParaRPr>
          </a:p>
          <a:p>
            <a:r>
              <a:rPr lang="en-GB" sz="2800" dirty="0">
                <a:solidFill>
                  <a:schemeClr val="bg1">
                    <a:lumMod val="95000"/>
                  </a:schemeClr>
                </a:solidFill>
              </a:rPr>
              <a:t>What matters is that you find </a:t>
            </a:r>
            <a:r>
              <a:rPr lang="en-GB" sz="2800" b="1" i="1" dirty="0">
                <a:solidFill>
                  <a:srgbClr val="3366FF"/>
                </a:solidFill>
              </a:rPr>
              <a:t>key words </a:t>
            </a:r>
            <a:r>
              <a:rPr lang="en-GB" sz="2800" dirty="0">
                <a:solidFill>
                  <a:schemeClr val="bg1">
                    <a:lumMod val="95000"/>
                  </a:schemeClr>
                </a:solidFill>
              </a:rPr>
              <a:t>that resonate with you which you can then combine with a handful of key  </a:t>
            </a:r>
            <a:r>
              <a:rPr lang="en-GB" sz="2800" b="1" i="1" dirty="0">
                <a:solidFill>
                  <a:srgbClr val="3366FF"/>
                </a:solidFill>
              </a:rPr>
              <a:t>artists</a:t>
            </a:r>
            <a:r>
              <a:rPr lang="en-GB" sz="2800" dirty="0">
                <a:solidFill>
                  <a:srgbClr val="262626"/>
                </a:solidFill>
              </a:rPr>
              <a:t> </a:t>
            </a:r>
            <a:r>
              <a:rPr lang="en-GB" sz="2800" dirty="0">
                <a:solidFill>
                  <a:schemeClr val="bg1">
                    <a:lumMod val="95000"/>
                  </a:schemeClr>
                </a:solidFill>
              </a:rPr>
              <a:t>you’ve selected whose work is </a:t>
            </a:r>
            <a:r>
              <a:rPr lang="en-GB" sz="2800" i="1" dirty="0">
                <a:solidFill>
                  <a:schemeClr val="bg1">
                    <a:lumMod val="95000"/>
                  </a:schemeClr>
                </a:solidFill>
              </a:rPr>
              <a:t>especially pertinent </a:t>
            </a:r>
            <a:r>
              <a:rPr lang="en-GB" sz="2800" dirty="0">
                <a:solidFill>
                  <a:schemeClr val="bg1">
                    <a:lumMod val="95000"/>
                  </a:schemeClr>
                </a:solidFill>
              </a:rPr>
              <a:t>to you</a:t>
            </a:r>
          </a:p>
          <a:p>
            <a:pPr>
              <a:lnSpc>
                <a:spcPct val="50000"/>
              </a:lnSpc>
            </a:pPr>
            <a:endParaRPr lang="en-GB" sz="2800" dirty="0">
              <a:solidFill>
                <a:schemeClr val="bg1">
                  <a:lumMod val="95000"/>
                </a:schemeClr>
              </a:solidFill>
            </a:endParaRPr>
          </a:p>
          <a:p>
            <a:r>
              <a:rPr lang="en-GB" sz="2800" dirty="0">
                <a:solidFill>
                  <a:schemeClr val="bg1">
                    <a:lumMod val="95000"/>
                  </a:schemeClr>
                </a:solidFill>
              </a:rPr>
              <a:t>Lets take a look at one example as chance to see how you could make these connections when beginning to find ideas</a:t>
            </a:r>
          </a:p>
          <a:p>
            <a:endParaRPr lang="en-GB" sz="3200" dirty="0">
              <a:solidFill>
                <a:schemeClr val="bg1"/>
              </a:solidFill>
            </a:endParaRPr>
          </a:p>
          <a:p>
            <a:endParaRPr lang="en-GB" sz="3200" dirty="0">
              <a:solidFill>
                <a:schemeClr val="bg1"/>
              </a:solidFill>
            </a:endParaRPr>
          </a:p>
        </p:txBody>
      </p:sp>
      <p:sp>
        <p:nvSpPr>
          <p:cNvPr id="7" name="Rectangle 6"/>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grpSp>
        <p:nvGrpSpPr>
          <p:cNvPr id="13" name="Group 12">
            <a:extLst>
              <a:ext uri="{FF2B5EF4-FFF2-40B4-BE49-F238E27FC236}">
                <a16:creationId xmlns:a16="http://schemas.microsoft.com/office/drawing/2014/main" id="{D655EF17-118C-7C48-BC88-DEDAE8118101}"/>
              </a:ext>
            </a:extLst>
          </p:cNvPr>
          <p:cNvGrpSpPr/>
          <p:nvPr/>
        </p:nvGrpSpPr>
        <p:grpSpPr>
          <a:xfrm>
            <a:off x="3416503" y="5453296"/>
            <a:ext cx="5293576" cy="1477327"/>
            <a:chOff x="3416503" y="5453296"/>
            <a:chExt cx="5293576" cy="1477327"/>
          </a:xfrm>
        </p:grpSpPr>
        <p:sp>
          <p:nvSpPr>
            <p:cNvPr id="14" name="TextBox 13">
              <a:extLst>
                <a:ext uri="{FF2B5EF4-FFF2-40B4-BE49-F238E27FC236}">
                  <a16:creationId xmlns:a16="http://schemas.microsoft.com/office/drawing/2014/main" id="{79A82FB0-AFD6-6D4F-8297-23F4A9AFE350}"/>
                </a:ext>
              </a:extLst>
            </p:cNvPr>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chemeClr val="tx1">
                      <a:lumMod val="50000"/>
                      <a:lumOff val="50000"/>
                    </a:schemeClr>
                  </a:solidFill>
                  <a:latin typeface="Arial" charset="0"/>
                </a:rPr>
                <a:t>Isolation </a:t>
              </a:r>
              <a:r>
                <a:rPr lang="en-GB" sz="3250" dirty="0">
                  <a:solidFill>
                    <a:schemeClr val="tx1">
                      <a:lumMod val="50000"/>
                      <a:lumOff val="50000"/>
                    </a:schemeClr>
                  </a:solidFill>
                  <a:latin typeface="Arial" charset="0"/>
                </a:rPr>
                <a:t>2021</a:t>
              </a:r>
              <a:r>
                <a:rPr lang="en-GB" sz="4400" dirty="0">
                  <a:latin typeface="Arial" charset="0"/>
                </a:rPr>
                <a:t>_</a:t>
              </a:r>
              <a:r>
                <a:rPr lang="en-GB" sz="4400" dirty="0">
                  <a:solidFill>
                    <a:schemeClr val="tx1">
                      <a:lumMod val="50000"/>
                      <a:lumOff val="50000"/>
                    </a:schemeClr>
                  </a:solidFill>
                  <a:latin typeface="Arial" charset="0"/>
                </a:rPr>
                <a:t>   </a:t>
              </a:r>
              <a:r>
                <a:rPr lang="en-GB" sz="1100" dirty="0">
                  <a:solidFill>
                    <a:schemeClr val="tx1">
                      <a:lumMod val="50000"/>
                      <a:lumOff val="50000"/>
                    </a:schemeClr>
                  </a:solidFill>
                  <a:latin typeface="Arial" charset="0"/>
                </a:rPr>
                <a:t> </a:t>
              </a:r>
              <a:r>
                <a:rPr lang="en-GB" sz="3250" dirty="0">
                  <a:solidFill>
                    <a:schemeClr val="tx1">
                      <a:lumMod val="50000"/>
                      <a:lumOff val="50000"/>
                    </a:schemeClr>
                  </a:solidFill>
                  <a:latin typeface="Arial" charset="0"/>
                </a:rPr>
                <a:t>22</a:t>
              </a:r>
              <a:br>
                <a:rPr lang="en-GB" sz="1200" dirty="0">
                  <a:solidFill>
                    <a:schemeClr val="tx1">
                      <a:lumMod val="50000"/>
                      <a:lumOff val="50000"/>
                    </a:schemeClr>
                  </a:solidFill>
                  <a:latin typeface="Arial" charset="0"/>
                </a:rPr>
              </a:br>
              <a:r>
                <a:rPr lang="en-GB" sz="1200" dirty="0">
                  <a:solidFill>
                    <a:schemeClr val="tx1">
                      <a:lumMod val="50000"/>
                      <a:lumOff val="50000"/>
                    </a:schemeClr>
                  </a:solidFill>
                  <a:latin typeface="Arial" charset="0"/>
                </a:rPr>
                <a:t>   </a:t>
              </a:r>
              <a:r>
                <a:rPr lang="en-GB" sz="700" dirty="0">
                  <a:solidFill>
                    <a:schemeClr val="tx1">
                      <a:lumMod val="50000"/>
                      <a:lumOff val="50000"/>
                    </a:schemeClr>
                  </a:solidFill>
                  <a:latin typeface="Arial" charset="0"/>
                </a:rPr>
                <a:t>.</a:t>
              </a:r>
              <a:r>
                <a:rPr lang="en-GB" sz="2400" i="1" dirty="0">
                  <a:solidFill>
                    <a:schemeClr val="tx1">
                      <a:lumMod val="50000"/>
                      <a:lumOff val="50000"/>
                    </a:schemeClr>
                  </a:solidFill>
                  <a:latin typeface="+mj-lt"/>
                </a:rPr>
                <a:t>Distancing in Art </a:t>
              </a:r>
              <a:r>
                <a:rPr lang="en-GB" sz="2800" i="1" dirty="0">
                  <a:solidFill>
                    <a:schemeClr val="tx1">
                      <a:lumMod val="50000"/>
                      <a:lumOff val="50000"/>
                    </a:schemeClr>
                  </a:solidFill>
                  <a:latin typeface="+mj-lt"/>
                </a:rPr>
                <a:t>&amp;</a:t>
              </a:r>
              <a:r>
                <a:rPr lang="en-GB" sz="2400" i="1" dirty="0">
                  <a:solidFill>
                    <a:schemeClr val="tx1">
                      <a:lumMod val="50000"/>
                      <a:lumOff val="50000"/>
                    </a:schemeClr>
                  </a:solidFill>
                  <a:latin typeface="+mj-lt"/>
                </a:rPr>
                <a:t> Photography</a:t>
              </a:r>
              <a:br>
                <a:rPr lang="en-GB" sz="4800" dirty="0">
                  <a:solidFill>
                    <a:schemeClr val="tx1">
                      <a:lumMod val="50000"/>
                      <a:lumOff val="50000"/>
                    </a:schemeClr>
                  </a:solidFill>
                  <a:latin typeface="+mj-lt"/>
                </a:rPr>
              </a:br>
              <a:endParaRPr lang="en-US" dirty="0">
                <a:solidFill>
                  <a:schemeClr val="tx1">
                    <a:lumMod val="50000"/>
                    <a:lumOff val="50000"/>
                  </a:schemeClr>
                </a:solidFill>
                <a:latin typeface="+mj-lt"/>
              </a:endParaRPr>
            </a:p>
          </p:txBody>
        </p:sp>
        <p:grpSp>
          <p:nvGrpSpPr>
            <p:cNvPr id="16" name="Group 15">
              <a:extLst>
                <a:ext uri="{FF2B5EF4-FFF2-40B4-BE49-F238E27FC236}">
                  <a16:creationId xmlns:a16="http://schemas.microsoft.com/office/drawing/2014/main" id="{2CAE0468-C882-974E-A3E9-2F5D052FD646}"/>
                </a:ext>
              </a:extLst>
            </p:cNvPr>
            <p:cNvGrpSpPr/>
            <p:nvPr/>
          </p:nvGrpSpPr>
          <p:grpSpPr>
            <a:xfrm>
              <a:off x="6434666" y="5731803"/>
              <a:ext cx="728134" cy="382247"/>
              <a:chOff x="3563888" y="6421381"/>
              <a:chExt cx="4191239" cy="444294"/>
            </a:xfrm>
          </p:grpSpPr>
          <p:cxnSp>
            <p:nvCxnSpPr>
              <p:cNvPr id="17" name="Straight Arrow Connector 16">
                <a:extLst>
                  <a:ext uri="{FF2B5EF4-FFF2-40B4-BE49-F238E27FC236}">
                    <a16:creationId xmlns:a16="http://schemas.microsoft.com/office/drawing/2014/main" id="{757A934F-0C5B-4A4E-9386-8D1DE0F419CA}"/>
                  </a:ext>
                </a:extLst>
              </p:cNvPr>
              <p:cNvCxnSpPr/>
              <p:nvPr/>
            </p:nvCxnSpPr>
            <p:spPr>
              <a:xfrm flipV="1">
                <a:off x="3563888" y="6668358"/>
                <a:ext cx="4191239" cy="1002"/>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556D904-D939-F544-ABC0-9B2F7C69C3B4}"/>
                  </a:ext>
                </a:extLst>
              </p:cNvPr>
              <p:cNvCxnSpPr/>
              <p:nvPr/>
            </p:nvCxnSpPr>
            <p:spPr>
              <a:xfrm>
                <a:off x="3580866" y="6421381"/>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C4A03EF-99C0-C14D-B640-3A7490EB9A12}"/>
                  </a:ext>
                </a:extLst>
              </p:cNvPr>
              <p:cNvCxnSpPr/>
              <p:nvPr/>
            </p:nvCxnSpPr>
            <p:spPr>
              <a:xfrm>
                <a:off x="7737487" y="6429056"/>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37169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9144001" cy="6858000"/>
          </a:xfrm>
          <a:prstGeom prst="rect">
            <a:avLst/>
          </a:prstGeom>
          <a:solidFill>
            <a:srgbClr val="FFFF00"/>
          </a:solidFill>
        </p:spPr>
      </p:pic>
      <p:sp>
        <p:nvSpPr>
          <p:cNvPr id="2" name="Rectangle 1"/>
          <p:cNvSpPr/>
          <p:nvPr/>
        </p:nvSpPr>
        <p:spPr>
          <a:xfrm>
            <a:off x="646738" y="493847"/>
            <a:ext cx="7477112" cy="4959449"/>
          </a:xfrm>
          <a:prstGeom prst="rect">
            <a:avLst/>
          </a:prstGeom>
          <a:solidFill>
            <a:schemeClr val="tx2">
              <a:lumMod val="20000"/>
              <a:lumOff val="80000"/>
              <a:alpha val="6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sp>
        <p:nvSpPr>
          <p:cNvPr id="16" name="Rectangle 15"/>
          <p:cNvSpPr/>
          <p:nvPr/>
        </p:nvSpPr>
        <p:spPr>
          <a:xfrm>
            <a:off x="-446577" y="6043495"/>
            <a:ext cx="4572000" cy="253916"/>
          </a:xfrm>
          <a:prstGeom prst="rect">
            <a:avLst/>
          </a:prstGeom>
        </p:spPr>
        <p:txBody>
          <a:bodyPr>
            <a:spAutoFit/>
          </a:bodyPr>
          <a:lstStyle/>
          <a:p>
            <a:pPr marL="450850" indent="-1588"/>
            <a:r>
              <a:rPr lang="en-US" sz="900" b="1" dirty="0">
                <a:solidFill>
                  <a:schemeClr val="tx1">
                    <a:lumMod val="50000"/>
                    <a:lumOff val="50000"/>
                  </a:schemeClr>
                </a:solidFill>
              </a:rPr>
              <a:t>Still from </a:t>
            </a:r>
            <a:r>
              <a:rPr lang="en-US" sz="900" b="1" dirty="0">
                <a:solidFill>
                  <a:schemeClr val="tx1">
                    <a:lumMod val="50000"/>
                    <a:lumOff val="50000"/>
                  </a:schemeClr>
                </a:solidFill>
                <a:hlinkClick r:id="rId4"/>
              </a:rPr>
              <a:t>Ray &amp; </a:t>
            </a:r>
            <a:r>
              <a:rPr lang="en-US" sz="1000" b="1" i="1" dirty="0">
                <a:solidFill>
                  <a:schemeClr val="tx1">
                    <a:lumMod val="50000"/>
                    <a:lumOff val="50000"/>
                  </a:schemeClr>
                </a:solidFill>
                <a:hlinkClick r:id="rId4"/>
              </a:rPr>
              <a:t>Liz </a:t>
            </a:r>
            <a:r>
              <a:rPr lang="en-US" sz="1000" b="1" i="1" dirty="0">
                <a:solidFill>
                  <a:schemeClr val="tx1">
                    <a:lumMod val="50000"/>
                    <a:lumOff val="50000"/>
                  </a:schemeClr>
                </a:solidFill>
              </a:rPr>
              <a:t> Dir. Richard </a:t>
            </a:r>
            <a:r>
              <a:rPr lang="en-US" sz="1000" b="1" i="1" dirty="0" err="1">
                <a:solidFill>
                  <a:schemeClr val="tx1">
                    <a:lumMod val="50000"/>
                    <a:lumOff val="50000"/>
                  </a:schemeClr>
                </a:solidFill>
              </a:rPr>
              <a:t>Billigham</a:t>
            </a:r>
            <a:r>
              <a:rPr lang="en-US" sz="1000" b="1" i="1" dirty="0">
                <a:solidFill>
                  <a:schemeClr val="tx1">
                    <a:lumMod val="50000"/>
                    <a:lumOff val="50000"/>
                  </a:schemeClr>
                </a:solidFill>
              </a:rPr>
              <a:t> </a:t>
            </a:r>
            <a:endParaRPr lang="en-US" sz="900" b="1" i="1" dirty="0">
              <a:solidFill>
                <a:schemeClr val="tx1">
                  <a:lumMod val="50000"/>
                  <a:lumOff val="50000"/>
                </a:schemeClr>
              </a:solidFill>
            </a:endParaRPr>
          </a:p>
        </p:txBody>
      </p:sp>
      <p:sp>
        <p:nvSpPr>
          <p:cNvPr id="17" name="Rectangle 16"/>
          <p:cNvSpPr/>
          <p:nvPr/>
        </p:nvSpPr>
        <p:spPr>
          <a:xfrm>
            <a:off x="885300" y="428529"/>
            <a:ext cx="7238550" cy="6340197"/>
          </a:xfrm>
          <a:prstGeom prst="rect">
            <a:avLst/>
          </a:prstGeom>
        </p:spPr>
        <p:txBody>
          <a:bodyPr wrap="square">
            <a:spAutoFit/>
          </a:bodyPr>
          <a:lstStyle/>
          <a:p>
            <a:r>
              <a:rPr lang="en-GB" sz="3100" dirty="0">
                <a:solidFill>
                  <a:srgbClr val="404040"/>
                </a:solidFill>
              </a:rPr>
              <a:t>Consider key words. For example...</a:t>
            </a:r>
          </a:p>
          <a:p>
            <a:r>
              <a:rPr lang="en-GB" sz="3100" dirty="0">
                <a:solidFill>
                  <a:schemeClr val="bg1"/>
                </a:solidFill>
              </a:rPr>
              <a:t>Confinement / Estrangement/ Exile/ Split</a:t>
            </a:r>
          </a:p>
          <a:p>
            <a:r>
              <a:rPr lang="en-GB" sz="3100" dirty="0">
                <a:solidFill>
                  <a:schemeClr val="bg1"/>
                </a:solidFill>
              </a:rPr>
              <a:t>Reflection/ Contemplation/ Shielding/ Rift</a:t>
            </a:r>
          </a:p>
          <a:p>
            <a:r>
              <a:rPr lang="en-GB" sz="3100" dirty="0">
                <a:solidFill>
                  <a:schemeClr val="bg1"/>
                </a:solidFill>
              </a:rPr>
              <a:t>Barriers/ Sanctuary/ Retreat/ Haven/ Dissociation/ Separation/ Quarantine/ </a:t>
            </a:r>
          </a:p>
          <a:p>
            <a:r>
              <a:rPr lang="en-GB" sz="3100" dirty="0">
                <a:solidFill>
                  <a:schemeClr val="bg1"/>
                </a:solidFill>
              </a:rPr>
              <a:t>Seclusion/ Protection/ Closeting/ Purdah/</a:t>
            </a:r>
          </a:p>
          <a:p>
            <a:r>
              <a:rPr lang="en-GB" sz="3100" dirty="0">
                <a:solidFill>
                  <a:schemeClr val="bg1"/>
                </a:solidFill>
              </a:rPr>
              <a:t>Insulation/ Segregation/ Quarantine/ </a:t>
            </a:r>
          </a:p>
          <a:p>
            <a:r>
              <a:rPr lang="en-GB" sz="3100" dirty="0">
                <a:solidFill>
                  <a:schemeClr val="bg1"/>
                </a:solidFill>
              </a:rPr>
              <a:t>Partition/ Alienation/ Solitude/ remoteness</a:t>
            </a:r>
          </a:p>
          <a:p>
            <a:r>
              <a:rPr lang="en-GB" sz="3100" dirty="0">
                <a:solidFill>
                  <a:schemeClr val="bg1"/>
                </a:solidFill>
              </a:rPr>
              <a:t>Parting/Extrication/ Withdrawal/ Severance/ Waste-land/ </a:t>
            </a:r>
            <a:r>
              <a:rPr lang="en-GB" sz="3100" b="1" dirty="0">
                <a:solidFill>
                  <a:srgbClr val="FF0000"/>
                </a:solidFill>
              </a:rPr>
              <a:t>Detachment</a:t>
            </a:r>
            <a:r>
              <a:rPr lang="en-GB" sz="3100" dirty="0">
                <a:solidFill>
                  <a:schemeClr val="bg1"/>
                </a:solidFill>
              </a:rPr>
              <a:t>/</a:t>
            </a:r>
            <a:endParaRPr lang="en-GB" sz="3200" dirty="0">
              <a:solidFill>
                <a:schemeClr val="bg1"/>
              </a:solidFill>
            </a:endParaRPr>
          </a:p>
          <a:p>
            <a:endParaRPr lang="en-GB" sz="3200" dirty="0">
              <a:solidFill>
                <a:schemeClr val="bg1"/>
              </a:solidFill>
            </a:endParaRPr>
          </a:p>
          <a:p>
            <a:endParaRPr lang="en-GB" sz="3200" dirty="0">
              <a:solidFill>
                <a:schemeClr val="bg1"/>
              </a:solidFill>
            </a:endParaRPr>
          </a:p>
          <a:p>
            <a:endParaRPr lang="en-GB" sz="3200" dirty="0">
              <a:solidFill>
                <a:schemeClr val="bg1"/>
              </a:solidFill>
            </a:endParaRPr>
          </a:p>
        </p:txBody>
      </p:sp>
      <p:grpSp>
        <p:nvGrpSpPr>
          <p:cNvPr id="14" name="Group 13">
            <a:extLst>
              <a:ext uri="{FF2B5EF4-FFF2-40B4-BE49-F238E27FC236}">
                <a16:creationId xmlns:a16="http://schemas.microsoft.com/office/drawing/2014/main" id="{355F5A63-EBF5-9445-9E48-15493EB12299}"/>
              </a:ext>
            </a:extLst>
          </p:cNvPr>
          <p:cNvGrpSpPr/>
          <p:nvPr/>
        </p:nvGrpSpPr>
        <p:grpSpPr>
          <a:xfrm>
            <a:off x="3416503" y="5453296"/>
            <a:ext cx="5293576" cy="1477327"/>
            <a:chOff x="3416503" y="5453296"/>
            <a:chExt cx="5293576" cy="1477327"/>
          </a:xfrm>
        </p:grpSpPr>
        <p:sp>
          <p:nvSpPr>
            <p:cNvPr id="18" name="TextBox 17">
              <a:extLst>
                <a:ext uri="{FF2B5EF4-FFF2-40B4-BE49-F238E27FC236}">
                  <a16:creationId xmlns:a16="http://schemas.microsoft.com/office/drawing/2014/main" id="{EFA57A01-35A3-7446-9834-AD0BB6BD2F4E}"/>
                </a:ext>
              </a:extLst>
            </p:cNvPr>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chemeClr val="tx1">
                      <a:lumMod val="50000"/>
                      <a:lumOff val="50000"/>
                    </a:schemeClr>
                  </a:solidFill>
                  <a:latin typeface="Arial" charset="0"/>
                </a:rPr>
                <a:t>Isolation </a:t>
              </a:r>
              <a:r>
                <a:rPr lang="en-GB" sz="3250" dirty="0">
                  <a:solidFill>
                    <a:schemeClr val="tx1">
                      <a:lumMod val="50000"/>
                      <a:lumOff val="50000"/>
                    </a:schemeClr>
                  </a:solidFill>
                  <a:latin typeface="Arial" charset="0"/>
                </a:rPr>
                <a:t>2021</a:t>
              </a:r>
              <a:r>
                <a:rPr lang="en-GB" sz="4400" dirty="0">
                  <a:latin typeface="Arial" charset="0"/>
                </a:rPr>
                <a:t>_</a:t>
              </a:r>
              <a:r>
                <a:rPr lang="en-GB" sz="4400" dirty="0">
                  <a:solidFill>
                    <a:schemeClr val="tx1">
                      <a:lumMod val="50000"/>
                      <a:lumOff val="50000"/>
                    </a:schemeClr>
                  </a:solidFill>
                  <a:latin typeface="Arial" charset="0"/>
                </a:rPr>
                <a:t>   </a:t>
              </a:r>
              <a:r>
                <a:rPr lang="en-GB" sz="1100" dirty="0">
                  <a:solidFill>
                    <a:schemeClr val="tx1">
                      <a:lumMod val="50000"/>
                      <a:lumOff val="50000"/>
                    </a:schemeClr>
                  </a:solidFill>
                  <a:latin typeface="Arial" charset="0"/>
                </a:rPr>
                <a:t> </a:t>
              </a:r>
              <a:r>
                <a:rPr lang="en-GB" sz="3250" dirty="0">
                  <a:solidFill>
                    <a:schemeClr val="tx1">
                      <a:lumMod val="50000"/>
                      <a:lumOff val="50000"/>
                    </a:schemeClr>
                  </a:solidFill>
                  <a:latin typeface="Arial" charset="0"/>
                </a:rPr>
                <a:t>22</a:t>
              </a:r>
              <a:br>
                <a:rPr lang="en-GB" sz="1200" dirty="0">
                  <a:solidFill>
                    <a:schemeClr val="tx1">
                      <a:lumMod val="50000"/>
                      <a:lumOff val="50000"/>
                    </a:schemeClr>
                  </a:solidFill>
                  <a:latin typeface="Arial" charset="0"/>
                </a:rPr>
              </a:br>
              <a:r>
                <a:rPr lang="en-GB" sz="1200" dirty="0">
                  <a:solidFill>
                    <a:schemeClr val="tx1">
                      <a:lumMod val="50000"/>
                      <a:lumOff val="50000"/>
                    </a:schemeClr>
                  </a:solidFill>
                  <a:latin typeface="Arial" charset="0"/>
                </a:rPr>
                <a:t>   </a:t>
              </a:r>
              <a:r>
                <a:rPr lang="en-GB" sz="700" dirty="0">
                  <a:solidFill>
                    <a:schemeClr val="tx1">
                      <a:lumMod val="50000"/>
                      <a:lumOff val="50000"/>
                    </a:schemeClr>
                  </a:solidFill>
                  <a:latin typeface="Arial" charset="0"/>
                </a:rPr>
                <a:t>.</a:t>
              </a:r>
              <a:r>
                <a:rPr lang="en-GB" sz="2400" i="1" dirty="0">
                  <a:solidFill>
                    <a:schemeClr val="tx1">
                      <a:lumMod val="50000"/>
                      <a:lumOff val="50000"/>
                    </a:schemeClr>
                  </a:solidFill>
                  <a:latin typeface="+mj-lt"/>
                </a:rPr>
                <a:t>Distancing in Art </a:t>
              </a:r>
              <a:r>
                <a:rPr lang="en-GB" sz="2800" i="1" dirty="0">
                  <a:solidFill>
                    <a:schemeClr val="tx1">
                      <a:lumMod val="50000"/>
                      <a:lumOff val="50000"/>
                    </a:schemeClr>
                  </a:solidFill>
                  <a:latin typeface="+mj-lt"/>
                </a:rPr>
                <a:t>&amp;</a:t>
              </a:r>
              <a:r>
                <a:rPr lang="en-GB" sz="2400" i="1" dirty="0">
                  <a:solidFill>
                    <a:schemeClr val="tx1">
                      <a:lumMod val="50000"/>
                      <a:lumOff val="50000"/>
                    </a:schemeClr>
                  </a:solidFill>
                  <a:latin typeface="+mj-lt"/>
                </a:rPr>
                <a:t> Photography</a:t>
              </a:r>
              <a:br>
                <a:rPr lang="en-GB" sz="4800" dirty="0">
                  <a:solidFill>
                    <a:schemeClr val="tx1">
                      <a:lumMod val="50000"/>
                      <a:lumOff val="50000"/>
                    </a:schemeClr>
                  </a:solidFill>
                  <a:latin typeface="+mj-lt"/>
                </a:rPr>
              </a:br>
              <a:endParaRPr lang="en-US" dirty="0">
                <a:solidFill>
                  <a:schemeClr val="tx1">
                    <a:lumMod val="50000"/>
                    <a:lumOff val="50000"/>
                  </a:schemeClr>
                </a:solidFill>
                <a:latin typeface="+mj-lt"/>
              </a:endParaRPr>
            </a:p>
          </p:txBody>
        </p:sp>
        <p:grpSp>
          <p:nvGrpSpPr>
            <p:cNvPr id="19" name="Group 18">
              <a:extLst>
                <a:ext uri="{FF2B5EF4-FFF2-40B4-BE49-F238E27FC236}">
                  <a16:creationId xmlns:a16="http://schemas.microsoft.com/office/drawing/2014/main" id="{335D3D49-5490-4340-899D-4026DE88DE1D}"/>
                </a:ext>
              </a:extLst>
            </p:cNvPr>
            <p:cNvGrpSpPr/>
            <p:nvPr/>
          </p:nvGrpSpPr>
          <p:grpSpPr>
            <a:xfrm>
              <a:off x="6434666" y="5731803"/>
              <a:ext cx="728134" cy="382247"/>
              <a:chOff x="3563888" y="6421381"/>
              <a:chExt cx="4191239" cy="444294"/>
            </a:xfrm>
          </p:grpSpPr>
          <p:cxnSp>
            <p:nvCxnSpPr>
              <p:cNvPr id="20" name="Straight Arrow Connector 19">
                <a:extLst>
                  <a:ext uri="{FF2B5EF4-FFF2-40B4-BE49-F238E27FC236}">
                    <a16:creationId xmlns:a16="http://schemas.microsoft.com/office/drawing/2014/main" id="{82689765-C393-B843-8F36-8F1E3CA0EC8D}"/>
                  </a:ext>
                </a:extLst>
              </p:cNvPr>
              <p:cNvCxnSpPr/>
              <p:nvPr/>
            </p:nvCxnSpPr>
            <p:spPr>
              <a:xfrm flipV="1">
                <a:off x="3563888" y="6668358"/>
                <a:ext cx="4191239" cy="1002"/>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80FAB24-06C8-BC46-9D3B-2B74C3EB450B}"/>
                  </a:ext>
                </a:extLst>
              </p:cNvPr>
              <p:cNvCxnSpPr/>
              <p:nvPr/>
            </p:nvCxnSpPr>
            <p:spPr>
              <a:xfrm>
                <a:off x="3580866" y="6421381"/>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176ACF4-C1DA-534C-BEDF-09914B0DED4C}"/>
                  </a:ext>
                </a:extLst>
              </p:cNvPr>
              <p:cNvCxnSpPr/>
              <p:nvPr/>
            </p:nvCxnSpPr>
            <p:spPr>
              <a:xfrm>
                <a:off x="7737487" y="6429056"/>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32139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74"/>
            <a:ext cx="9144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288085" y="226974"/>
            <a:ext cx="2471739" cy="2154436"/>
          </a:xfrm>
          <a:prstGeom prst="rect">
            <a:avLst/>
          </a:prstGeom>
          <a:solidFill>
            <a:schemeClr val="tx1">
              <a:lumMod val="75000"/>
              <a:lumOff val="25000"/>
            </a:schemeClr>
          </a:solidFill>
          <a:ln w="28575" cmpd="sng">
            <a:solidFill>
              <a:srgbClr val="FFFFFF"/>
            </a:solidFill>
          </a:ln>
        </p:spPr>
        <p:txBody>
          <a:bodyPr wrap="square" rtlCol="0">
            <a:spAutoFit/>
          </a:bodyPr>
          <a:lstStyle/>
          <a:p>
            <a:pPr>
              <a:tabLst>
                <a:tab pos="1439863" algn="l"/>
              </a:tabLst>
            </a:pPr>
            <a:r>
              <a:rPr lang="en-US" sz="2400" dirty="0">
                <a:solidFill>
                  <a:srgbClr val="FFFFFF"/>
                </a:solidFill>
              </a:rPr>
              <a:t>Detachment:</a:t>
            </a:r>
          </a:p>
          <a:p>
            <a:pPr>
              <a:tabLst>
                <a:tab pos="1439863" algn="l"/>
              </a:tabLst>
            </a:pPr>
            <a:r>
              <a:rPr lang="en-US" sz="2200" dirty="0">
                <a:solidFill>
                  <a:schemeClr val="bg1">
                    <a:lumMod val="85000"/>
                  </a:schemeClr>
                </a:solidFill>
              </a:rPr>
              <a:t>How would your </a:t>
            </a:r>
            <a:r>
              <a:rPr lang="en-US" sz="2200" i="1" dirty="0">
                <a:solidFill>
                  <a:srgbClr val="FF0000"/>
                </a:solidFill>
              </a:rPr>
              <a:t>lived experiences</a:t>
            </a:r>
          </a:p>
          <a:p>
            <a:pPr>
              <a:tabLst>
                <a:tab pos="1439863" algn="l"/>
              </a:tabLst>
            </a:pPr>
            <a:r>
              <a:rPr lang="en-US" sz="2200" dirty="0">
                <a:solidFill>
                  <a:schemeClr val="bg1">
                    <a:lumMod val="85000"/>
                  </a:schemeClr>
                </a:solidFill>
              </a:rPr>
              <a:t>of social distancing  shape the artists work you select?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9110" y="139400"/>
            <a:ext cx="2698852" cy="3289600"/>
          </a:xfrm>
          <a:prstGeom prst="rect">
            <a:avLst/>
          </a:prstGeom>
          <a:ln>
            <a:solidFill>
              <a:srgbClr val="FFFFFF"/>
            </a:solidFill>
          </a:ln>
        </p:spPr>
      </p:pic>
      <p:pic>
        <p:nvPicPr>
          <p:cNvPr id="6" name="Picture 5" descr="Screen Shot 2020-06-17 at 16.08.3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49851" y="2718057"/>
            <a:ext cx="3395642" cy="3633424"/>
          </a:xfrm>
          <a:prstGeom prst="rect">
            <a:avLst/>
          </a:prstGeom>
          <a:ln>
            <a:solidFill>
              <a:srgbClr val="FFFFFF"/>
            </a:solidFill>
          </a:ln>
          <a:effectLst/>
        </p:spPr>
      </p:pic>
      <p:pic>
        <p:nvPicPr>
          <p:cNvPr id="7" name="Picture 6" descr="Screen Shot 2020-06-17 at 20.59.30.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110" y="3722605"/>
            <a:ext cx="2964408" cy="2628876"/>
          </a:xfrm>
          <a:prstGeom prst="rect">
            <a:avLst/>
          </a:prstGeom>
          <a:ln>
            <a:solidFill>
              <a:schemeClr val="bg1"/>
            </a:solidFill>
          </a:ln>
        </p:spPr>
      </p:pic>
      <p:pic>
        <p:nvPicPr>
          <p:cNvPr id="8" name="Picture 7" descr="minkkinen-arno-mountain-lakes-nj.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93518" y="164300"/>
            <a:ext cx="2850485" cy="2257584"/>
          </a:xfrm>
          <a:prstGeom prst="rect">
            <a:avLst/>
          </a:prstGeom>
          <a:ln>
            <a:solidFill>
              <a:srgbClr val="FFFFFF"/>
            </a:solidFill>
          </a:ln>
        </p:spPr>
      </p:pic>
      <p:pic>
        <p:nvPicPr>
          <p:cNvPr id="10" name="fancybox-img" descr="right Morris, Straight Back Chair, The Home Place, Near Norfolk, Nebraska, 1947, silver print, 1975"/>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98318" y="3155397"/>
            <a:ext cx="1817730" cy="2175192"/>
          </a:xfrm>
          <a:prstGeom prst="rect">
            <a:avLst/>
          </a:prstGeom>
          <a:noFill/>
          <a:ln>
            <a:solidFill>
              <a:srgbClr val="FFFFFF"/>
            </a:solidFill>
          </a:ln>
        </p:spPr>
      </p:pic>
      <p:sp>
        <p:nvSpPr>
          <p:cNvPr id="15" name="TextBox 14">
            <a:extLst>
              <a:ext uri="{FF2B5EF4-FFF2-40B4-BE49-F238E27FC236}">
                <a16:creationId xmlns:a16="http://schemas.microsoft.com/office/drawing/2014/main" id="{96284287-59C9-5241-9EA3-90C40448C057}"/>
              </a:ext>
            </a:extLst>
          </p:cNvPr>
          <p:cNvSpPr txBox="1"/>
          <p:nvPr/>
        </p:nvSpPr>
        <p:spPr>
          <a:xfrm>
            <a:off x="4762008" y="6210154"/>
            <a:ext cx="3898610" cy="461665"/>
          </a:xfrm>
          <a:prstGeom prst="rect">
            <a:avLst/>
          </a:prstGeom>
          <a:solidFill>
            <a:schemeClr val="tx1">
              <a:lumMod val="75000"/>
              <a:lumOff val="25000"/>
            </a:schemeClr>
          </a:solidFill>
          <a:ln w="28575" cmpd="sng">
            <a:solidFill>
              <a:srgbClr val="FFFFFF"/>
            </a:solidFill>
          </a:ln>
        </p:spPr>
        <p:txBody>
          <a:bodyPr wrap="square" rtlCol="0">
            <a:spAutoFit/>
          </a:bodyPr>
          <a:lstStyle/>
          <a:p>
            <a:pPr>
              <a:tabLst>
                <a:tab pos="1439863" algn="l"/>
              </a:tabLst>
            </a:pPr>
            <a:r>
              <a:rPr lang="en-US" sz="2400" dirty="0">
                <a:solidFill>
                  <a:srgbClr val="FFFFFF"/>
                </a:solidFill>
              </a:rPr>
              <a:t>Agoraphobia/ Claustrophobia</a:t>
            </a:r>
            <a:endParaRPr lang="en-US" sz="2200" dirty="0">
              <a:solidFill>
                <a:schemeClr val="bg1">
                  <a:lumMod val="85000"/>
                </a:schemeClr>
              </a:solidFill>
            </a:endParaRPr>
          </a:p>
        </p:txBody>
      </p:sp>
      <p:sp>
        <p:nvSpPr>
          <p:cNvPr id="16" name="TextBox 15">
            <a:extLst>
              <a:ext uri="{FF2B5EF4-FFF2-40B4-BE49-F238E27FC236}">
                <a16:creationId xmlns:a16="http://schemas.microsoft.com/office/drawing/2014/main" id="{37CEC6E2-878E-7F48-914C-27D98FBD2E58}"/>
              </a:ext>
            </a:extLst>
          </p:cNvPr>
          <p:cNvSpPr txBox="1"/>
          <p:nvPr/>
        </p:nvSpPr>
        <p:spPr>
          <a:xfrm>
            <a:off x="3085605" y="2289319"/>
            <a:ext cx="1980070" cy="461665"/>
          </a:xfrm>
          <a:prstGeom prst="rect">
            <a:avLst/>
          </a:prstGeom>
          <a:solidFill>
            <a:schemeClr val="tx1">
              <a:lumMod val="75000"/>
              <a:lumOff val="25000"/>
            </a:schemeClr>
          </a:solidFill>
          <a:ln w="28575" cmpd="sng">
            <a:solidFill>
              <a:srgbClr val="FFFFFF"/>
            </a:solidFill>
          </a:ln>
        </p:spPr>
        <p:txBody>
          <a:bodyPr wrap="square" rtlCol="0">
            <a:spAutoFit/>
          </a:bodyPr>
          <a:lstStyle/>
          <a:p>
            <a:pPr>
              <a:tabLst>
                <a:tab pos="1439863" algn="l"/>
              </a:tabLst>
            </a:pPr>
            <a:r>
              <a:rPr lang="en-US" sz="2400" dirty="0">
                <a:solidFill>
                  <a:srgbClr val="FFFFFF"/>
                </a:solidFill>
              </a:rPr>
              <a:t>Humor/ Irony</a:t>
            </a:r>
            <a:endParaRPr lang="en-US" sz="2200" dirty="0">
              <a:solidFill>
                <a:schemeClr val="bg1">
                  <a:lumMod val="85000"/>
                </a:schemeClr>
              </a:solidFill>
            </a:endParaRPr>
          </a:p>
        </p:txBody>
      </p:sp>
      <p:sp>
        <p:nvSpPr>
          <p:cNvPr id="17" name="TextBox 16">
            <a:extLst>
              <a:ext uri="{FF2B5EF4-FFF2-40B4-BE49-F238E27FC236}">
                <a16:creationId xmlns:a16="http://schemas.microsoft.com/office/drawing/2014/main" id="{949CE8CA-9C6C-1648-88D6-A67EE335F4FC}"/>
              </a:ext>
            </a:extLst>
          </p:cNvPr>
          <p:cNvSpPr txBox="1"/>
          <p:nvPr/>
        </p:nvSpPr>
        <p:spPr>
          <a:xfrm>
            <a:off x="3333008" y="5184916"/>
            <a:ext cx="1429000" cy="461665"/>
          </a:xfrm>
          <a:prstGeom prst="rect">
            <a:avLst/>
          </a:prstGeom>
          <a:solidFill>
            <a:schemeClr val="tx1">
              <a:lumMod val="75000"/>
              <a:lumOff val="25000"/>
            </a:schemeClr>
          </a:solidFill>
          <a:ln w="28575" cmpd="sng">
            <a:solidFill>
              <a:srgbClr val="FFFFFF"/>
            </a:solidFill>
          </a:ln>
        </p:spPr>
        <p:txBody>
          <a:bodyPr wrap="square" rtlCol="0">
            <a:spAutoFit/>
          </a:bodyPr>
          <a:lstStyle/>
          <a:p>
            <a:pPr>
              <a:tabLst>
                <a:tab pos="1439863" algn="l"/>
              </a:tabLst>
            </a:pPr>
            <a:r>
              <a:rPr lang="en-US" sz="2400" dirty="0">
                <a:solidFill>
                  <a:srgbClr val="FFFFFF"/>
                </a:solidFill>
              </a:rPr>
              <a:t>Absences</a:t>
            </a:r>
            <a:endParaRPr lang="en-US" sz="2200" dirty="0">
              <a:solidFill>
                <a:schemeClr val="bg1">
                  <a:lumMod val="85000"/>
                </a:schemeClr>
              </a:solidFill>
            </a:endParaRPr>
          </a:p>
        </p:txBody>
      </p:sp>
      <p:sp>
        <p:nvSpPr>
          <p:cNvPr id="18" name="TextBox 17">
            <a:extLst>
              <a:ext uri="{FF2B5EF4-FFF2-40B4-BE49-F238E27FC236}">
                <a16:creationId xmlns:a16="http://schemas.microsoft.com/office/drawing/2014/main" id="{ADB3D90E-27B1-2C4F-AD42-9523614CDFA9}"/>
              </a:ext>
            </a:extLst>
          </p:cNvPr>
          <p:cNvSpPr txBox="1"/>
          <p:nvPr/>
        </p:nvSpPr>
        <p:spPr>
          <a:xfrm>
            <a:off x="926275" y="3081006"/>
            <a:ext cx="2064326" cy="461665"/>
          </a:xfrm>
          <a:prstGeom prst="rect">
            <a:avLst/>
          </a:prstGeom>
          <a:solidFill>
            <a:schemeClr val="tx1">
              <a:lumMod val="75000"/>
              <a:lumOff val="25000"/>
            </a:schemeClr>
          </a:solidFill>
          <a:ln w="28575" cmpd="sng">
            <a:solidFill>
              <a:srgbClr val="FFFFFF"/>
            </a:solidFill>
          </a:ln>
        </p:spPr>
        <p:txBody>
          <a:bodyPr wrap="square" rtlCol="0">
            <a:spAutoFit/>
          </a:bodyPr>
          <a:lstStyle/>
          <a:p>
            <a:pPr>
              <a:tabLst>
                <a:tab pos="1439863" algn="l"/>
              </a:tabLst>
            </a:pPr>
            <a:r>
              <a:rPr lang="en-US" sz="2400" dirty="0">
                <a:solidFill>
                  <a:srgbClr val="FFFFFF"/>
                </a:solidFill>
              </a:rPr>
              <a:t>Stillness/ calm</a:t>
            </a:r>
            <a:endParaRPr lang="en-US" sz="2200" dirty="0">
              <a:solidFill>
                <a:schemeClr val="bg1">
                  <a:lumMod val="85000"/>
                </a:schemeClr>
              </a:solidFill>
            </a:endParaRPr>
          </a:p>
        </p:txBody>
      </p:sp>
      <p:sp>
        <p:nvSpPr>
          <p:cNvPr id="19" name="TextBox 18">
            <a:extLst>
              <a:ext uri="{FF2B5EF4-FFF2-40B4-BE49-F238E27FC236}">
                <a16:creationId xmlns:a16="http://schemas.microsoft.com/office/drawing/2014/main" id="{08323E2E-A515-674F-948C-F6707C88841A}"/>
              </a:ext>
            </a:extLst>
          </p:cNvPr>
          <p:cNvSpPr txBox="1"/>
          <p:nvPr/>
        </p:nvSpPr>
        <p:spPr>
          <a:xfrm>
            <a:off x="229110" y="6239839"/>
            <a:ext cx="3070254" cy="461665"/>
          </a:xfrm>
          <a:prstGeom prst="rect">
            <a:avLst/>
          </a:prstGeom>
          <a:solidFill>
            <a:schemeClr val="tx1">
              <a:lumMod val="75000"/>
              <a:lumOff val="25000"/>
            </a:schemeClr>
          </a:solidFill>
          <a:ln w="28575" cmpd="sng">
            <a:solidFill>
              <a:srgbClr val="FFFFFF"/>
            </a:solidFill>
          </a:ln>
        </p:spPr>
        <p:txBody>
          <a:bodyPr wrap="square" rtlCol="0">
            <a:spAutoFit/>
          </a:bodyPr>
          <a:lstStyle/>
          <a:p>
            <a:pPr>
              <a:tabLst>
                <a:tab pos="1439863" algn="l"/>
              </a:tabLst>
            </a:pPr>
            <a:r>
              <a:rPr lang="en-US" sz="2400" dirty="0">
                <a:solidFill>
                  <a:srgbClr val="FFFFFF"/>
                </a:solidFill>
              </a:rPr>
              <a:t>Outside-in/ Inside-out</a:t>
            </a:r>
            <a:endParaRPr lang="en-US" sz="2200" dirty="0">
              <a:solidFill>
                <a:schemeClr val="bg1">
                  <a:lumMod val="85000"/>
                </a:schemeClr>
              </a:solidFill>
            </a:endParaRPr>
          </a:p>
        </p:txBody>
      </p:sp>
    </p:spTree>
    <p:extLst>
      <p:ext uri="{BB962C8B-B14F-4D97-AF65-F5344CB8AC3E}">
        <p14:creationId xmlns:p14="http://schemas.microsoft.com/office/powerpoint/2010/main" val="248433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110193" y="121013"/>
            <a:ext cx="2464843" cy="1915909"/>
          </a:xfrm>
          <a:prstGeom prst="rect">
            <a:avLst/>
          </a:prstGeom>
          <a:solidFill>
            <a:schemeClr val="accent4">
              <a:lumMod val="50000"/>
            </a:schemeClr>
          </a:solidFill>
          <a:ln>
            <a:solidFill>
              <a:schemeClr val="bg1"/>
            </a:solidFill>
          </a:ln>
        </p:spPr>
        <p:txBody>
          <a:bodyPr wrap="square" rtlCol="0">
            <a:spAutoFit/>
          </a:bodyPr>
          <a:lstStyle/>
          <a:p>
            <a:pPr defTabSz="93663"/>
            <a:r>
              <a:rPr lang="en-US" b="1" dirty="0">
                <a:solidFill>
                  <a:srgbClr val="FFFFFF"/>
                </a:solidFill>
              </a:rPr>
              <a:t>You’ll also be asked to select a handful of Artist’s work to research in more detail, offering your personal thoughts &amp; feelings...</a:t>
            </a:r>
            <a:endParaRPr lang="en-US" dirty="0">
              <a:solidFill>
                <a:srgbClr val="FFFFFF"/>
              </a:solidFill>
            </a:endParaRPr>
          </a:p>
          <a:p>
            <a:pPr>
              <a:lnSpc>
                <a:spcPct val="50000"/>
              </a:lnSpc>
              <a:tabLst>
                <a:tab pos="1439863" algn="l"/>
              </a:tabLst>
            </a:pPr>
            <a:endParaRPr lang="en-US" b="1" dirty="0">
              <a:solidFill>
                <a:srgbClr val="FFFFFF"/>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5597525" cy="6858000"/>
          </a:xfrm>
          <a:prstGeom prst="rect">
            <a:avLst/>
          </a:prstGeom>
        </p:spPr>
      </p:pic>
      <p:sp>
        <p:nvSpPr>
          <p:cNvPr id="6" name="TextBox 5"/>
          <p:cNvSpPr txBox="1"/>
          <p:nvPr/>
        </p:nvSpPr>
        <p:spPr>
          <a:xfrm>
            <a:off x="6109726" y="2131177"/>
            <a:ext cx="2464843" cy="4524315"/>
          </a:xfrm>
          <a:prstGeom prst="rect">
            <a:avLst/>
          </a:prstGeom>
          <a:solidFill>
            <a:schemeClr val="accent4">
              <a:lumMod val="50000"/>
            </a:schemeClr>
          </a:solidFill>
          <a:ln>
            <a:solidFill>
              <a:schemeClr val="bg1"/>
            </a:solidFill>
          </a:ln>
        </p:spPr>
        <p:txBody>
          <a:bodyPr wrap="square" rtlCol="0">
            <a:spAutoFit/>
          </a:bodyPr>
          <a:lstStyle/>
          <a:p>
            <a:pPr>
              <a:lnSpc>
                <a:spcPct val="50000"/>
              </a:lnSpc>
              <a:tabLst>
                <a:tab pos="1439863" algn="l"/>
              </a:tabLst>
            </a:pPr>
            <a:endParaRPr lang="en-US" b="1" dirty="0">
              <a:solidFill>
                <a:srgbClr val="FFFFFF"/>
              </a:solidFill>
            </a:endParaRPr>
          </a:p>
          <a:p>
            <a:pPr>
              <a:tabLst>
                <a:tab pos="1439863" algn="l"/>
              </a:tabLst>
            </a:pPr>
            <a:r>
              <a:rPr lang="en-US" b="1" i="1" dirty="0">
                <a:solidFill>
                  <a:srgbClr val="FBED28"/>
                </a:solidFill>
              </a:rPr>
              <a:t>Helen Van </a:t>
            </a:r>
            <a:r>
              <a:rPr lang="en-US" b="1" i="1" dirty="0" err="1">
                <a:solidFill>
                  <a:srgbClr val="FBED28"/>
                </a:solidFill>
              </a:rPr>
              <a:t>Meene’s</a:t>
            </a:r>
            <a:r>
              <a:rPr lang="en-US" dirty="0">
                <a:solidFill>
                  <a:srgbClr val="FFFFFF"/>
                </a:solidFill>
              </a:rPr>
              <a:t> work focuses on Teens </a:t>
            </a:r>
            <a:r>
              <a:rPr lang="en-US" b="1" dirty="0">
                <a:solidFill>
                  <a:srgbClr val="FFFFFF"/>
                </a:solidFill>
              </a:rPr>
              <a:t>domestic isolation </a:t>
            </a:r>
          </a:p>
          <a:p>
            <a:pPr>
              <a:lnSpc>
                <a:spcPct val="50000"/>
              </a:lnSpc>
              <a:tabLst>
                <a:tab pos="1439863" algn="l"/>
              </a:tabLst>
            </a:pPr>
            <a:endParaRPr lang="en-US" dirty="0">
              <a:solidFill>
                <a:srgbClr val="FFFFFF"/>
              </a:solidFill>
            </a:endParaRPr>
          </a:p>
          <a:p>
            <a:pPr>
              <a:tabLst>
                <a:tab pos="1439863" algn="l"/>
              </a:tabLst>
            </a:pPr>
            <a:r>
              <a:rPr lang="en-US" dirty="0">
                <a:solidFill>
                  <a:srgbClr val="FFFFFF"/>
                </a:solidFill>
              </a:rPr>
              <a:t>They appear to </a:t>
            </a:r>
            <a:r>
              <a:rPr lang="en-US" b="1" dirty="0">
                <a:solidFill>
                  <a:srgbClr val="FFFFFF"/>
                </a:solidFill>
              </a:rPr>
              <a:t>jar</a:t>
            </a:r>
            <a:r>
              <a:rPr lang="en-US" dirty="0">
                <a:solidFill>
                  <a:srgbClr val="FFFFFF"/>
                </a:solidFill>
              </a:rPr>
              <a:t> with their environment and seem out of place,</a:t>
            </a:r>
          </a:p>
          <a:p>
            <a:pPr>
              <a:tabLst>
                <a:tab pos="1439863" algn="l"/>
              </a:tabLst>
            </a:pPr>
            <a:r>
              <a:rPr lang="en-US" dirty="0">
                <a:solidFill>
                  <a:srgbClr val="FFFFFF"/>
                </a:solidFill>
              </a:rPr>
              <a:t>Lost, sometimes anxious</a:t>
            </a:r>
          </a:p>
          <a:p>
            <a:pPr>
              <a:lnSpc>
                <a:spcPct val="50000"/>
              </a:lnSpc>
              <a:tabLst>
                <a:tab pos="1439863" algn="l"/>
              </a:tabLst>
            </a:pPr>
            <a:endParaRPr lang="en-US" dirty="0">
              <a:solidFill>
                <a:srgbClr val="FFFFFF"/>
              </a:solidFill>
            </a:endParaRPr>
          </a:p>
          <a:p>
            <a:pPr>
              <a:tabLst>
                <a:tab pos="1439863" algn="l"/>
              </a:tabLst>
            </a:pPr>
            <a:r>
              <a:rPr lang="en-US" dirty="0">
                <a:solidFill>
                  <a:srgbClr val="FFFFFF"/>
                </a:solidFill>
              </a:rPr>
              <a:t>This might get you to further consider the impact of isolation on wellbeing, social relationships and mental health…</a:t>
            </a:r>
          </a:p>
          <a:p>
            <a:pPr>
              <a:lnSpc>
                <a:spcPct val="50000"/>
              </a:lnSpc>
              <a:tabLst>
                <a:tab pos="1439863" algn="l"/>
              </a:tabLst>
            </a:pPr>
            <a:endParaRPr lang="en-US" dirty="0">
              <a:solidFill>
                <a:srgbClr val="FFFFFF"/>
              </a:solidFill>
            </a:endParaRPr>
          </a:p>
          <a:p>
            <a:pPr>
              <a:tabLst>
                <a:tab pos="1439863" algn="l"/>
              </a:tabLst>
            </a:pPr>
            <a:r>
              <a:rPr lang="en-US" dirty="0">
                <a:solidFill>
                  <a:srgbClr val="FFFFFF"/>
                </a:solidFill>
              </a:rPr>
              <a:t>What might you find?</a:t>
            </a:r>
          </a:p>
        </p:txBody>
      </p:sp>
    </p:spTree>
    <p:extLst>
      <p:ext uri="{BB962C8B-B14F-4D97-AF65-F5344CB8AC3E}">
        <p14:creationId xmlns:p14="http://schemas.microsoft.com/office/powerpoint/2010/main" val="76835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20-06-17 at 13.10.4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75758" cy="6156462"/>
          </a:xfrm>
          <a:prstGeom prst="rect">
            <a:avLst/>
          </a:prstGeom>
        </p:spPr>
      </p:pic>
      <p:sp>
        <p:nvSpPr>
          <p:cNvPr id="17" name="Rectangle 16"/>
          <p:cNvSpPr/>
          <p:nvPr/>
        </p:nvSpPr>
        <p:spPr>
          <a:xfrm>
            <a:off x="0" y="0"/>
            <a:ext cx="9144000" cy="6026574"/>
          </a:xfrm>
          <a:prstGeom prst="rect">
            <a:avLst/>
          </a:prstGeom>
          <a:solidFill>
            <a:srgbClr val="000000">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85299" y="628415"/>
            <a:ext cx="7606239" cy="4401205"/>
          </a:xfrm>
          <a:prstGeom prst="rect">
            <a:avLst/>
          </a:prstGeom>
          <a:solidFill>
            <a:srgbClr val="800000"/>
          </a:solidFill>
        </p:spPr>
        <p:txBody>
          <a:bodyPr wrap="square">
            <a:spAutoFit/>
          </a:bodyPr>
          <a:lstStyle/>
          <a:p>
            <a:r>
              <a:rPr lang="en-GB" sz="2800" dirty="0">
                <a:solidFill>
                  <a:schemeClr val="bg1"/>
                </a:solidFill>
              </a:rPr>
              <a:t>having begun to associate </a:t>
            </a:r>
            <a:r>
              <a:rPr lang="en-GB" sz="2800" i="1" dirty="0">
                <a:solidFill>
                  <a:schemeClr val="bg1"/>
                </a:solidFill>
              </a:rPr>
              <a:t>your</a:t>
            </a:r>
            <a:r>
              <a:rPr lang="en-GB" sz="2800" dirty="0">
                <a:solidFill>
                  <a:schemeClr val="bg1"/>
                </a:solidFill>
              </a:rPr>
              <a:t> key words with </a:t>
            </a:r>
            <a:r>
              <a:rPr lang="en-GB" sz="2800" i="1" dirty="0">
                <a:solidFill>
                  <a:schemeClr val="bg1"/>
                </a:solidFill>
              </a:rPr>
              <a:t>Artist’s </a:t>
            </a:r>
            <a:r>
              <a:rPr lang="en-GB" sz="2800" dirty="0">
                <a:solidFill>
                  <a:schemeClr val="bg1"/>
                </a:solidFill>
              </a:rPr>
              <a:t>imagery you’ll record practical ideas too!</a:t>
            </a:r>
          </a:p>
          <a:p>
            <a:pPr>
              <a:lnSpc>
                <a:spcPct val="50000"/>
              </a:lnSpc>
            </a:pPr>
            <a:endParaRPr lang="en-GB" sz="2800" dirty="0">
              <a:solidFill>
                <a:schemeClr val="bg1"/>
              </a:solidFill>
            </a:endParaRPr>
          </a:p>
          <a:p>
            <a:r>
              <a:rPr lang="en-GB" sz="2800" dirty="0">
                <a:solidFill>
                  <a:schemeClr val="bg1"/>
                </a:solidFill>
              </a:rPr>
              <a:t>Again your own prior knowledge, experiences and understanding will help form any work you make.</a:t>
            </a:r>
          </a:p>
          <a:p>
            <a:r>
              <a:rPr lang="en-GB" sz="2800" dirty="0">
                <a:solidFill>
                  <a:schemeClr val="bg1"/>
                </a:solidFill>
              </a:rPr>
              <a:t>This practical can be drawings, paintings, 3-D or photography!</a:t>
            </a:r>
          </a:p>
          <a:p>
            <a:pPr>
              <a:lnSpc>
                <a:spcPct val="50000"/>
              </a:lnSpc>
            </a:pPr>
            <a:endParaRPr lang="en-GB" sz="2800" dirty="0">
              <a:solidFill>
                <a:schemeClr val="bg1"/>
              </a:solidFill>
            </a:endParaRPr>
          </a:p>
          <a:p>
            <a:r>
              <a:rPr lang="en-GB" sz="2800" dirty="0">
                <a:solidFill>
                  <a:schemeClr val="bg1"/>
                </a:solidFill>
              </a:rPr>
              <a:t>Your written &amp; visual research combined with </a:t>
            </a:r>
            <a:r>
              <a:rPr lang="en-GB" sz="2800" dirty="0" err="1">
                <a:solidFill>
                  <a:schemeClr val="bg1"/>
                </a:solidFill>
              </a:rPr>
              <a:t>intial</a:t>
            </a:r>
            <a:r>
              <a:rPr lang="en-GB" sz="2800" dirty="0">
                <a:solidFill>
                  <a:schemeClr val="bg1"/>
                </a:solidFill>
              </a:rPr>
              <a:t> practical studies will help you write Project proposal in September after its presented in class.</a:t>
            </a:r>
          </a:p>
        </p:txBody>
      </p:sp>
      <p:sp>
        <p:nvSpPr>
          <p:cNvPr id="7" name="Rectangle 6"/>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sp>
        <p:nvSpPr>
          <p:cNvPr id="14" name="TextBox 13"/>
          <p:cNvSpPr txBox="1"/>
          <p:nvPr/>
        </p:nvSpPr>
        <p:spPr>
          <a:xfrm>
            <a:off x="3416503" y="5453296"/>
            <a:ext cx="5293576" cy="707886"/>
          </a:xfrm>
          <a:prstGeom prst="rect">
            <a:avLst/>
          </a:prstGeom>
          <a:noFill/>
        </p:spPr>
        <p:txBody>
          <a:bodyPr wrap="square" rtlCol="0">
            <a:spAutoFit/>
          </a:bodyPr>
          <a:lstStyle/>
          <a:p>
            <a:r>
              <a:rPr lang="en-GB" sz="4000" dirty="0">
                <a:solidFill>
                  <a:srgbClr val="FFFFFF"/>
                </a:solidFill>
                <a:latin typeface="Arial" charset="0"/>
              </a:rPr>
              <a:t> </a:t>
            </a:r>
            <a:endParaRPr lang="en-US" dirty="0">
              <a:latin typeface="+mj-lt"/>
            </a:endParaRPr>
          </a:p>
        </p:txBody>
      </p:sp>
      <p:sp>
        <p:nvSpPr>
          <p:cNvPr id="16" name="Rectangle 15"/>
          <p:cNvSpPr/>
          <p:nvPr/>
        </p:nvSpPr>
        <p:spPr>
          <a:xfrm>
            <a:off x="-446577" y="6043495"/>
            <a:ext cx="4572000" cy="253916"/>
          </a:xfrm>
          <a:prstGeom prst="rect">
            <a:avLst/>
          </a:prstGeom>
        </p:spPr>
        <p:txBody>
          <a:bodyPr>
            <a:spAutoFit/>
          </a:bodyPr>
          <a:lstStyle/>
          <a:p>
            <a:pPr marL="450850" indent="-1588"/>
            <a:r>
              <a:rPr lang="en-US" sz="900" b="1" dirty="0">
                <a:solidFill>
                  <a:srgbClr val="7F7F7F"/>
                </a:solidFill>
              </a:rPr>
              <a:t>Still from </a:t>
            </a:r>
            <a:r>
              <a:rPr lang="en-US" sz="900" b="1" dirty="0">
                <a:solidFill>
                  <a:srgbClr val="7F7F7F"/>
                </a:solidFill>
                <a:hlinkClick r:id="rId4"/>
              </a:rPr>
              <a:t>Ray &amp; </a:t>
            </a:r>
            <a:r>
              <a:rPr lang="en-US" sz="1000" b="1" i="1" dirty="0">
                <a:solidFill>
                  <a:srgbClr val="7F7F7F"/>
                </a:solidFill>
                <a:hlinkClick r:id="rId4"/>
              </a:rPr>
              <a:t>Liz </a:t>
            </a:r>
            <a:r>
              <a:rPr lang="en-US" sz="1000" b="1" i="1" dirty="0">
                <a:solidFill>
                  <a:srgbClr val="7F7F7F"/>
                </a:solidFill>
              </a:rPr>
              <a:t>Dir. Richard </a:t>
            </a:r>
            <a:r>
              <a:rPr lang="en-US" sz="1000" b="1" i="1" dirty="0" err="1">
                <a:solidFill>
                  <a:srgbClr val="7F7F7F"/>
                </a:solidFill>
              </a:rPr>
              <a:t>Billigham</a:t>
            </a:r>
            <a:r>
              <a:rPr lang="en-US" sz="1000" b="1" i="1" dirty="0">
                <a:solidFill>
                  <a:srgbClr val="7F7F7F"/>
                </a:solidFill>
              </a:rPr>
              <a:t> </a:t>
            </a:r>
            <a:endParaRPr lang="en-US" sz="900" b="1" i="1" dirty="0">
              <a:solidFill>
                <a:srgbClr val="7F7F7F"/>
              </a:solidFill>
            </a:endParaRPr>
          </a:p>
        </p:txBody>
      </p:sp>
      <p:cxnSp>
        <p:nvCxnSpPr>
          <p:cNvPr id="26" name="Straight Arrow Connector 25"/>
          <p:cNvCxnSpPr/>
          <p:nvPr/>
        </p:nvCxnSpPr>
        <p:spPr>
          <a:xfrm flipV="1">
            <a:off x="6434666" y="5944289"/>
            <a:ext cx="728134" cy="862"/>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437616" y="5731803"/>
            <a:ext cx="0" cy="375644"/>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159735" y="5738406"/>
            <a:ext cx="0" cy="375644"/>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7BD9E767-5B0A-6542-A2A4-FDC13D976CF3}"/>
              </a:ext>
            </a:extLst>
          </p:cNvPr>
          <p:cNvGrpSpPr/>
          <p:nvPr/>
        </p:nvGrpSpPr>
        <p:grpSpPr>
          <a:xfrm>
            <a:off x="3416503" y="5465171"/>
            <a:ext cx="5293576" cy="1477327"/>
            <a:chOff x="3416503" y="5453296"/>
            <a:chExt cx="5293576" cy="1477327"/>
          </a:xfrm>
        </p:grpSpPr>
        <p:sp>
          <p:nvSpPr>
            <p:cNvPr id="18" name="TextBox 17">
              <a:extLst>
                <a:ext uri="{FF2B5EF4-FFF2-40B4-BE49-F238E27FC236}">
                  <a16:creationId xmlns:a16="http://schemas.microsoft.com/office/drawing/2014/main" id="{272C3E4F-CE21-B040-A0AA-C129CCFA718A}"/>
                </a:ext>
              </a:extLst>
            </p:cNvPr>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chemeClr val="tx1">
                      <a:lumMod val="50000"/>
                      <a:lumOff val="50000"/>
                    </a:schemeClr>
                  </a:solidFill>
                  <a:latin typeface="Arial" charset="0"/>
                </a:rPr>
                <a:t>Isolation </a:t>
              </a:r>
              <a:r>
                <a:rPr lang="en-GB" sz="3250" dirty="0">
                  <a:solidFill>
                    <a:schemeClr val="tx1">
                      <a:lumMod val="50000"/>
                      <a:lumOff val="50000"/>
                    </a:schemeClr>
                  </a:solidFill>
                  <a:latin typeface="Arial" charset="0"/>
                </a:rPr>
                <a:t>2021</a:t>
              </a:r>
              <a:r>
                <a:rPr lang="en-GB" sz="4400" dirty="0">
                  <a:latin typeface="Arial" charset="0"/>
                </a:rPr>
                <a:t>_</a:t>
              </a:r>
              <a:r>
                <a:rPr lang="en-GB" sz="4400" dirty="0">
                  <a:solidFill>
                    <a:schemeClr val="tx1">
                      <a:lumMod val="50000"/>
                      <a:lumOff val="50000"/>
                    </a:schemeClr>
                  </a:solidFill>
                  <a:latin typeface="Arial" charset="0"/>
                </a:rPr>
                <a:t>   </a:t>
              </a:r>
              <a:r>
                <a:rPr lang="en-GB" sz="1100" dirty="0">
                  <a:solidFill>
                    <a:schemeClr val="tx1">
                      <a:lumMod val="50000"/>
                      <a:lumOff val="50000"/>
                    </a:schemeClr>
                  </a:solidFill>
                  <a:latin typeface="Arial" charset="0"/>
                </a:rPr>
                <a:t> </a:t>
              </a:r>
              <a:r>
                <a:rPr lang="en-GB" sz="3250" dirty="0">
                  <a:solidFill>
                    <a:schemeClr val="tx1">
                      <a:lumMod val="50000"/>
                      <a:lumOff val="50000"/>
                    </a:schemeClr>
                  </a:solidFill>
                  <a:latin typeface="Arial" charset="0"/>
                </a:rPr>
                <a:t>22</a:t>
              </a:r>
              <a:br>
                <a:rPr lang="en-GB" sz="1200" dirty="0">
                  <a:solidFill>
                    <a:schemeClr val="tx1">
                      <a:lumMod val="50000"/>
                      <a:lumOff val="50000"/>
                    </a:schemeClr>
                  </a:solidFill>
                  <a:latin typeface="Arial" charset="0"/>
                </a:rPr>
              </a:br>
              <a:r>
                <a:rPr lang="en-GB" sz="1200" dirty="0">
                  <a:solidFill>
                    <a:schemeClr val="tx1">
                      <a:lumMod val="50000"/>
                      <a:lumOff val="50000"/>
                    </a:schemeClr>
                  </a:solidFill>
                  <a:latin typeface="Arial" charset="0"/>
                </a:rPr>
                <a:t>   </a:t>
              </a:r>
              <a:r>
                <a:rPr lang="en-GB" sz="700" dirty="0">
                  <a:solidFill>
                    <a:schemeClr val="tx1">
                      <a:lumMod val="50000"/>
                      <a:lumOff val="50000"/>
                    </a:schemeClr>
                  </a:solidFill>
                  <a:latin typeface="Arial" charset="0"/>
                </a:rPr>
                <a:t>.</a:t>
              </a:r>
              <a:r>
                <a:rPr lang="en-GB" sz="2400" i="1" dirty="0">
                  <a:solidFill>
                    <a:schemeClr val="tx1">
                      <a:lumMod val="50000"/>
                      <a:lumOff val="50000"/>
                    </a:schemeClr>
                  </a:solidFill>
                  <a:latin typeface="+mj-lt"/>
                </a:rPr>
                <a:t>Distancing in Art </a:t>
              </a:r>
              <a:r>
                <a:rPr lang="en-GB" sz="2800" i="1" dirty="0">
                  <a:solidFill>
                    <a:schemeClr val="tx1">
                      <a:lumMod val="50000"/>
                      <a:lumOff val="50000"/>
                    </a:schemeClr>
                  </a:solidFill>
                  <a:latin typeface="+mj-lt"/>
                </a:rPr>
                <a:t>&amp;</a:t>
              </a:r>
              <a:r>
                <a:rPr lang="en-GB" sz="2400" i="1" dirty="0">
                  <a:solidFill>
                    <a:schemeClr val="tx1">
                      <a:lumMod val="50000"/>
                      <a:lumOff val="50000"/>
                    </a:schemeClr>
                  </a:solidFill>
                  <a:latin typeface="+mj-lt"/>
                </a:rPr>
                <a:t> Photography</a:t>
              </a:r>
              <a:br>
                <a:rPr lang="en-GB" sz="4800" dirty="0">
                  <a:solidFill>
                    <a:schemeClr val="tx1">
                      <a:lumMod val="50000"/>
                      <a:lumOff val="50000"/>
                    </a:schemeClr>
                  </a:solidFill>
                  <a:latin typeface="+mj-lt"/>
                </a:rPr>
              </a:br>
              <a:endParaRPr lang="en-US" dirty="0">
                <a:solidFill>
                  <a:schemeClr val="tx1">
                    <a:lumMod val="50000"/>
                    <a:lumOff val="50000"/>
                  </a:schemeClr>
                </a:solidFill>
                <a:latin typeface="+mj-lt"/>
              </a:endParaRPr>
            </a:p>
          </p:txBody>
        </p:sp>
        <p:grpSp>
          <p:nvGrpSpPr>
            <p:cNvPr id="19" name="Group 18">
              <a:extLst>
                <a:ext uri="{FF2B5EF4-FFF2-40B4-BE49-F238E27FC236}">
                  <a16:creationId xmlns:a16="http://schemas.microsoft.com/office/drawing/2014/main" id="{5EFA2151-2F2E-5944-BE1C-137D79D1A734}"/>
                </a:ext>
              </a:extLst>
            </p:cNvPr>
            <p:cNvGrpSpPr/>
            <p:nvPr/>
          </p:nvGrpSpPr>
          <p:grpSpPr>
            <a:xfrm>
              <a:off x="6434666" y="5731803"/>
              <a:ext cx="728134" cy="382247"/>
              <a:chOff x="3563888" y="6421381"/>
              <a:chExt cx="4191239" cy="444294"/>
            </a:xfrm>
          </p:grpSpPr>
          <p:cxnSp>
            <p:nvCxnSpPr>
              <p:cNvPr id="20" name="Straight Arrow Connector 19">
                <a:extLst>
                  <a:ext uri="{FF2B5EF4-FFF2-40B4-BE49-F238E27FC236}">
                    <a16:creationId xmlns:a16="http://schemas.microsoft.com/office/drawing/2014/main" id="{53123A7C-D7F9-A14F-BC00-846AA6E258EE}"/>
                  </a:ext>
                </a:extLst>
              </p:cNvPr>
              <p:cNvCxnSpPr/>
              <p:nvPr/>
            </p:nvCxnSpPr>
            <p:spPr>
              <a:xfrm flipV="1">
                <a:off x="3563888" y="6668358"/>
                <a:ext cx="4191239" cy="1002"/>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FDBCE52-ABA0-CA48-8007-14CAEF2BB6DB}"/>
                  </a:ext>
                </a:extLst>
              </p:cNvPr>
              <p:cNvCxnSpPr/>
              <p:nvPr/>
            </p:nvCxnSpPr>
            <p:spPr>
              <a:xfrm>
                <a:off x="3580866" y="6421381"/>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A2E0553-A640-D341-A9FE-3028BEF5B306}"/>
                  </a:ext>
                </a:extLst>
              </p:cNvPr>
              <p:cNvCxnSpPr/>
              <p:nvPr/>
            </p:nvCxnSpPr>
            <p:spPr>
              <a:xfrm>
                <a:off x="7737487" y="6429056"/>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01068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20-06-17 at 13.10.4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75758" cy="6156462"/>
          </a:xfrm>
          <a:prstGeom prst="rect">
            <a:avLst/>
          </a:prstGeom>
        </p:spPr>
      </p:pic>
      <p:sp>
        <p:nvSpPr>
          <p:cNvPr id="17" name="Rectangle 16"/>
          <p:cNvSpPr/>
          <p:nvPr/>
        </p:nvSpPr>
        <p:spPr>
          <a:xfrm>
            <a:off x="0" y="16921"/>
            <a:ext cx="9144000" cy="6026574"/>
          </a:xfrm>
          <a:prstGeom prst="rect">
            <a:avLst/>
          </a:prstGeom>
          <a:solidFill>
            <a:srgbClr val="000000">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885299" y="361715"/>
            <a:ext cx="7606239" cy="1200329"/>
          </a:xfrm>
          <a:prstGeom prst="rect">
            <a:avLst/>
          </a:prstGeom>
          <a:solidFill>
            <a:srgbClr val="800000"/>
          </a:solidFill>
        </p:spPr>
        <p:txBody>
          <a:bodyPr wrap="square">
            <a:spAutoFit/>
          </a:bodyPr>
          <a:lstStyle/>
          <a:p>
            <a:r>
              <a:rPr lang="en-GB" sz="3600" dirty="0">
                <a:solidFill>
                  <a:schemeClr val="bg1"/>
                </a:solidFill>
              </a:rPr>
              <a:t>Please read through the next few pages as this is your </a:t>
            </a:r>
            <a:r>
              <a:rPr lang="en-GB" sz="3600" b="1" i="1" dirty="0">
                <a:solidFill>
                  <a:schemeClr val="bg1"/>
                </a:solidFill>
              </a:rPr>
              <a:t>summer assignment brief</a:t>
            </a:r>
          </a:p>
        </p:txBody>
      </p:sp>
      <p:sp>
        <p:nvSpPr>
          <p:cNvPr id="7" name="Rectangle 6"/>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sp>
        <p:nvSpPr>
          <p:cNvPr id="14" name="TextBox 13"/>
          <p:cNvSpPr txBox="1"/>
          <p:nvPr/>
        </p:nvSpPr>
        <p:spPr>
          <a:xfrm>
            <a:off x="3416503" y="5453296"/>
            <a:ext cx="5293576" cy="707886"/>
          </a:xfrm>
          <a:prstGeom prst="rect">
            <a:avLst/>
          </a:prstGeom>
          <a:noFill/>
        </p:spPr>
        <p:txBody>
          <a:bodyPr wrap="square" rtlCol="0">
            <a:spAutoFit/>
          </a:bodyPr>
          <a:lstStyle/>
          <a:p>
            <a:r>
              <a:rPr lang="en-GB" sz="4000" dirty="0">
                <a:solidFill>
                  <a:srgbClr val="FFFFFF"/>
                </a:solidFill>
                <a:latin typeface="Arial" charset="0"/>
              </a:rPr>
              <a:t> </a:t>
            </a:r>
            <a:endParaRPr lang="en-US" dirty="0">
              <a:latin typeface="+mj-lt"/>
            </a:endParaRPr>
          </a:p>
        </p:txBody>
      </p:sp>
      <p:sp>
        <p:nvSpPr>
          <p:cNvPr id="16" name="Rectangle 15"/>
          <p:cNvSpPr/>
          <p:nvPr/>
        </p:nvSpPr>
        <p:spPr>
          <a:xfrm>
            <a:off x="-446577" y="6043495"/>
            <a:ext cx="4572000" cy="253916"/>
          </a:xfrm>
          <a:prstGeom prst="rect">
            <a:avLst/>
          </a:prstGeom>
        </p:spPr>
        <p:txBody>
          <a:bodyPr>
            <a:spAutoFit/>
          </a:bodyPr>
          <a:lstStyle/>
          <a:p>
            <a:pPr marL="450850" indent="-1588"/>
            <a:r>
              <a:rPr lang="en-US" sz="900" b="1" dirty="0">
                <a:solidFill>
                  <a:srgbClr val="7F7F7F"/>
                </a:solidFill>
              </a:rPr>
              <a:t>Still from </a:t>
            </a:r>
            <a:r>
              <a:rPr lang="en-US" sz="900" b="1" dirty="0">
                <a:solidFill>
                  <a:srgbClr val="7F7F7F"/>
                </a:solidFill>
                <a:hlinkClick r:id="rId4"/>
              </a:rPr>
              <a:t>Ray &amp; </a:t>
            </a:r>
            <a:r>
              <a:rPr lang="en-US" sz="1000" b="1" i="1" dirty="0">
                <a:solidFill>
                  <a:srgbClr val="7F7F7F"/>
                </a:solidFill>
                <a:hlinkClick r:id="rId4"/>
              </a:rPr>
              <a:t>Liz </a:t>
            </a:r>
            <a:r>
              <a:rPr lang="en-US" sz="1000" b="1" i="1" dirty="0">
                <a:solidFill>
                  <a:srgbClr val="7F7F7F"/>
                </a:solidFill>
              </a:rPr>
              <a:t>Dir. Richard </a:t>
            </a:r>
            <a:r>
              <a:rPr lang="en-US" sz="1000" b="1" i="1" dirty="0" err="1">
                <a:solidFill>
                  <a:srgbClr val="7F7F7F"/>
                </a:solidFill>
              </a:rPr>
              <a:t>Billigham</a:t>
            </a:r>
            <a:r>
              <a:rPr lang="en-US" sz="1000" b="1" i="1" dirty="0">
                <a:solidFill>
                  <a:srgbClr val="7F7F7F"/>
                </a:solidFill>
              </a:rPr>
              <a:t> </a:t>
            </a:r>
            <a:endParaRPr lang="en-US" sz="900" b="1" i="1" dirty="0">
              <a:solidFill>
                <a:srgbClr val="7F7F7F"/>
              </a:solidFill>
            </a:endParaRPr>
          </a:p>
        </p:txBody>
      </p:sp>
      <p:cxnSp>
        <p:nvCxnSpPr>
          <p:cNvPr id="26" name="Straight Arrow Connector 25"/>
          <p:cNvCxnSpPr/>
          <p:nvPr/>
        </p:nvCxnSpPr>
        <p:spPr>
          <a:xfrm flipV="1">
            <a:off x="6434666" y="5944289"/>
            <a:ext cx="728134" cy="862"/>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437616" y="5731803"/>
            <a:ext cx="0" cy="375644"/>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159735" y="5738406"/>
            <a:ext cx="0" cy="375644"/>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3D19A484-9CFB-154C-BB3E-D57309857C49}"/>
              </a:ext>
            </a:extLst>
          </p:cNvPr>
          <p:cNvGrpSpPr/>
          <p:nvPr/>
        </p:nvGrpSpPr>
        <p:grpSpPr>
          <a:xfrm>
            <a:off x="3416503" y="5453296"/>
            <a:ext cx="5293576" cy="1477327"/>
            <a:chOff x="3416503" y="5453296"/>
            <a:chExt cx="5293576" cy="1477327"/>
          </a:xfrm>
        </p:grpSpPr>
        <p:sp>
          <p:nvSpPr>
            <p:cNvPr id="18" name="TextBox 17">
              <a:extLst>
                <a:ext uri="{FF2B5EF4-FFF2-40B4-BE49-F238E27FC236}">
                  <a16:creationId xmlns:a16="http://schemas.microsoft.com/office/drawing/2014/main" id="{0A29457D-4CA3-9D4C-80DD-7DD9CD273B0F}"/>
                </a:ext>
              </a:extLst>
            </p:cNvPr>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chemeClr val="tx1">
                      <a:lumMod val="50000"/>
                      <a:lumOff val="50000"/>
                    </a:schemeClr>
                  </a:solidFill>
                  <a:latin typeface="Arial" charset="0"/>
                </a:rPr>
                <a:t>Isolation </a:t>
              </a:r>
              <a:r>
                <a:rPr lang="en-GB" sz="3250" dirty="0">
                  <a:solidFill>
                    <a:schemeClr val="tx1">
                      <a:lumMod val="50000"/>
                      <a:lumOff val="50000"/>
                    </a:schemeClr>
                  </a:solidFill>
                  <a:latin typeface="Arial" charset="0"/>
                </a:rPr>
                <a:t>2021</a:t>
              </a:r>
              <a:r>
                <a:rPr lang="en-GB" sz="4400" dirty="0">
                  <a:latin typeface="Arial" charset="0"/>
                </a:rPr>
                <a:t>_</a:t>
              </a:r>
              <a:r>
                <a:rPr lang="en-GB" sz="4400" dirty="0">
                  <a:solidFill>
                    <a:schemeClr val="tx1">
                      <a:lumMod val="50000"/>
                      <a:lumOff val="50000"/>
                    </a:schemeClr>
                  </a:solidFill>
                  <a:latin typeface="Arial" charset="0"/>
                </a:rPr>
                <a:t>   </a:t>
              </a:r>
              <a:r>
                <a:rPr lang="en-GB" sz="1100" dirty="0">
                  <a:solidFill>
                    <a:schemeClr val="tx1">
                      <a:lumMod val="50000"/>
                      <a:lumOff val="50000"/>
                    </a:schemeClr>
                  </a:solidFill>
                  <a:latin typeface="Arial" charset="0"/>
                </a:rPr>
                <a:t> </a:t>
              </a:r>
              <a:r>
                <a:rPr lang="en-GB" sz="3250" dirty="0">
                  <a:solidFill>
                    <a:schemeClr val="tx1">
                      <a:lumMod val="50000"/>
                      <a:lumOff val="50000"/>
                    </a:schemeClr>
                  </a:solidFill>
                  <a:latin typeface="Arial" charset="0"/>
                </a:rPr>
                <a:t>22</a:t>
              </a:r>
              <a:br>
                <a:rPr lang="en-GB" sz="1200" dirty="0">
                  <a:solidFill>
                    <a:schemeClr val="tx1">
                      <a:lumMod val="50000"/>
                      <a:lumOff val="50000"/>
                    </a:schemeClr>
                  </a:solidFill>
                  <a:latin typeface="Arial" charset="0"/>
                </a:rPr>
              </a:br>
              <a:r>
                <a:rPr lang="en-GB" sz="1200" dirty="0">
                  <a:solidFill>
                    <a:schemeClr val="tx1">
                      <a:lumMod val="50000"/>
                      <a:lumOff val="50000"/>
                    </a:schemeClr>
                  </a:solidFill>
                  <a:latin typeface="Arial" charset="0"/>
                </a:rPr>
                <a:t>   </a:t>
              </a:r>
              <a:r>
                <a:rPr lang="en-GB" sz="700" dirty="0">
                  <a:solidFill>
                    <a:schemeClr val="tx1">
                      <a:lumMod val="50000"/>
                      <a:lumOff val="50000"/>
                    </a:schemeClr>
                  </a:solidFill>
                  <a:latin typeface="Arial" charset="0"/>
                </a:rPr>
                <a:t>.</a:t>
              </a:r>
              <a:r>
                <a:rPr lang="en-GB" sz="2400" i="1" dirty="0">
                  <a:solidFill>
                    <a:schemeClr val="tx1">
                      <a:lumMod val="50000"/>
                      <a:lumOff val="50000"/>
                    </a:schemeClr>
                  </a:solidFill>
                  <a:latin typeface="+mj-lt"/>
                </a:rPr>
                <a:t>Distancing in Art </a:t>
              </a:r>
              <a:r>
                <a:rPr lang="en-GB" sz="2800" i="1" dirty="0">
                  <a:solidFill>
                    <a:schemeClr val="tx1">
                      <a:lumMod val="50000"/>
                      <a:lumOff val="50000"/>
                    </a:schemeClr>
                  </a:solidFill>
                  <a:latin typeface="+mj-lt"/>
                </a:rPr>
                <a:t>&amp;</a:t>
              </a:r>
              <a:r>
                <a:rPr lang="en-GB" sz="2400" i="1" dirty="0">
                  <a:solidFill>
                    <a:schemeClr val="tx1">
                      <a:lumMod val="50000"/>
                      <a:lumOff val="50000"/>
                    </a:schemeClr>
                  </a:solidFill>
                  <a:latin typeface="+mj-lt"/>
                </a:rPr>
                <a:t> Photography</a:t>
              </a:r>
              <a:br>
                <a:rPr lang="en-GB" sz="4800" dirty="0">
                  <a:solidFill>
                    <a:schemeClr val="tx1">
                      <a:lumMod val="50000"/>
                      <a:lumOff val="50000"/>
                    </a:schemeClr>
                  </a:solidFill>
                  <a:latin typeface="+mj-lt"/>
                </a:rPr>
              </a:br>
              <a:endParaRPr lang="en-US" dirty="0">
                <a:solidFill>
                  <a:schemeClr val="tx1">
                    <a:lumMod val="50000"/>
                    <a:lumOff val="50000"/>
                  </a:schemeClr>
                </a:solidFill>
                <a:latin typeface="+mj-lt"/>
              </a:endParaRPr>
            </a:p>
          </p:txBody>
        </p:sp>
        <p:grpSp>
          <p:nvGrpSpPr>
            <p:cNvPr id="19" name="Group 18">
              <a:extLst>
                <a:ext uri="{FF2B5EF4-FFF2-40B4-BE49-F238E27FC236}">
                  <a16:creationId xmlns:a16="http://schemas.microsoft.com/office/drawing/2014/main" id="{4276436B-2073-F141-95A2-58D58C09D8FA}"/>
                </a:ext>
              </a:extLst>
            </p:cNvPr>
            <p:cNvGrpSpPr/>
            <p:nvPr/>
          </p:nvGrpSpPr>
          <p:grpSpPr>
            <a:xfrm>
              <a:off x="6434666" y="5731803"/>
              <a:ext cx="728134" cy="382247"/>
              <a:chOff x="3563888" y="6421381"/>
              <a:chExt cx="4191239" cy="444294"/>
            </a:xfrm>
          </p:grpSpPr>
          <p:cxnSp>
            <p:nvCxnSpPr>
              <p:cNvPr id="20" name="Straight Arrow Connector 19">
                <a:extLst>
                  <a:ext uri="{FF2B5EF4-FFF2-40B4-BE49-F238E27FC236}">
                    <a16:creationId xmlns:a16="http://schemas.microsoft.com/office/drawing/2014/main" id="{0C3BF9E0-EEFD-C54C-A6C4-96113537DBFC}"/>
                  </a:ext>
                </a:extLst>
              </p:cNvPr>
              <p:cNvCxnSpPr/>
              <p:nvPr/>
            </p:nvCxnSpPr>
            <p:spPr>
              <a:xfrm flipV="1">
                <a:off x="3563888" y="6668358"/>
                <a:ext cx="4191239" cy="1002"/>
              </a:xfrm>
              <a:prstGeom prst="straightConnector1">
                <a:avLst/>
              </a:prstGeom>
              <a:ln>
                <a:solidFill>
                  <a:srgbClr val="8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F920157-7152-484E-8282-AB9A8804B796}"/>
                  </a:ext>
                </a:extLst>
              </p:cNvPr>
              <p:cNvCxnSpPr/>
              <p:nvPr/>
            </p:nvCxnSpPr>
            <p:spPr>
              <a:xfrm>
                <a:off x="3580866" y="6421381"/>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BFE8F8C-CBBD-1D49-A9A1-E873892ECD8A}"/>
                  </a:ext>
                </a:extLst>
              </p:cNvPr>
              <p:cNvCxnSpPr/>
              <p:nvPr/>
            </p:nvCxnSpPr>
            <p:spPr>
              <a:xfrm>
                <a:off x="7737487" y="6429056"/>
                <a:ext cx="0" cy="436619"/>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grpSp>
      <p:sp>
        <p:nvSpPr>
          <p:cNvPr id="23" name="Rectangle 22">
            <a:extLst>
              <a:ext uri="{FF2B5EF4-FFF2-40B4-BE49-F238E27FC236}">
                <a16:creationId xmlns:a16="http://schemas.microsoft.com/office/drawing/2014/main" id="{A9EA2599-5B4D-964B-8CD6-57C8341B9068}"/>
              </a:ext>
            </a:extLst>
          </p:cNvPr>
          <p:cNvSpPr/>
          <p:nvPr/>
        </p:nvSpPr>
        <p:spPr>
          <a:xfrm>
            <a:off x="883323" y="1676081"/>
            <a:ext cx="7606239" cy="1754326"/>
          </a:xfrm>
          <a:prstGeom prst="rect">
            <a:avLst/>
          </a:prstGeom>
          <a:solidFill>
            <a:srgbClr val="800000"/>
          </a:solidFill>
        </p:spPr>
        <p:txBody>
          <a:bodyPr wrap="square">
            <a:spAutoFit/>
          </a:bodyPr>
          <a:lstStyle/>
          <a:p>
            <a:r>
              <a:rPr lang="en-GB" sz="3600" dirty="0">
                <a:solidFill>
                  <a:schemeClr val="bg1"/>
                </a:solidFill>
              </a:rPr>
              <a:t>These task can be completed over 2-4 weeks and include practical &amp; theory tasks…</a:t>
            </a:r>
            <a:endParaRPr lang="en-GB" sz="3600" b="1" i="1" dirty="0">
              <a:solidFill>
                <a:schemeClr val="bg1"/>
              </a:solidFill>
            </a:endParaRPr>
          </a:p>
        </p:txBody>
      </p:sp>
      <p:sp>
        <p:nvSpPr>
          <p:cNvPr id="29" name="Rectangle 28">
            <a:extLst>
              <a:ext uri="{FF2B5EF4-FFF2-40B4-BE49-F238E27FC236}">
                <a16:creationId xmlns:a16="http://schemas.microsoft.com/office/drawing/2014/main" id="{9481FA2B-470D-1E4D-AD23-1EE4D28489C2}"/>
              </a:ext>
            </a:extLst>
          </p:cNvPr>
          <p:cNvSpPr/>
          <p:nvPr/>
        </p:nvSpPr>
        <p:spPr>
          <a:xfrm>
            <a:off x="897999" y="3562115"/>
            <a:ext cx="7606239" cy="1754326"/>
          </a:xfrm>
          <a:prstGeom prst="rect">
            <a:avLst/>
          </a:prstGeom>
          <a:solidFill>
            <a:srgbClr val="800000"/>
          </a:solidFill>
        </p:spPr>
        <p:txBody>
          <a:bodyPr wrap="square">
            <a:spAutoFit/>
          </a:bodyPr>
          <a:lstStyle/>
          <a:p>
            <a:r>
              <a:rPr lang="en-GB" sz="3600" dirty="0">
                <a:solidFill>
                  <a:schemeClr val="bg1"/>
                </a:solidFill>
              </a:rPr>
              <a:t>There are no right or wrong answers, please give this work 15/20 (equiv. to 2 weeks of A Level) to begin the course</a:t>
            </a:r>
            <a:endParaRPr lang="en-GB" sz="3600" b="1" i="1" dirty="0">
              <a:solidFill>
                <a:schemeClr val="bg1"/>
              </a:solidFill>
            </a:endParaRPr>
          </a:p>
        </p:txBody>
      </p:sp>
    </p:spTree>
    <p:extLst>
      <p:ext uri="{BB962C8B-B14F-4D97-AF65-F5344CB8AC3E}">
        <p14:creationId xmlns:p14="http://schemas.microsoft.com/office/powerpoint/2010/main" val="48505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fancybox-img" descr="right Morris, Straight Back Chair, The Home Place, Near Norfolk, Nebraska, 1947, silver print, 1975"/>
          <p:cNvPicPr/>
          <p:nvPr/>
        </p:nvPicPr>
        <p:blipFill>
          <a:blip r:embed="rId3">
            <a:extLst>
              <a:ext uri="{28A0092B-C50C-407E-A947-70E740481C1C}">
                <a14:useLocalDpi xmlns:a14="http://schemas.microsoft.com/office/drawing/2010/main"/>
              </a:ext>
            </a:extLst>
          </a:blip>
          <a:srcRect/>
          <a:stretch>
            <a:fillRect/>
          </a:stretch>
        </p:blipFill>
        <p:spPr bwMode="auto">
          <a:xfrm>
            <a:off x="0" y="1623"/>
            <a:ext cx="4333875" cy="6024951"/>
          </a:xfrm>
          <a:prstGeom prst="rect">
            <a:avLst/>
          </a:prstGeom>
          <a:noFill/>
          <a:ln>
            <a:noFill/>
          </a:ln>
        </p:spPr>
      </p:pic>
      <p:pic>
        <p:nvPicPr>
          <p:cNvPr id="14" name="fancybox-img" descr="right Morris, Sidewalk Bench, Balboa, California, 1937, silver print, 1975"/>
          <p:cNvPicPr/>
          <p:nvPr/>
        </p:nvPicPr>
        <p:blipFill rotWithShape="1">
          <a:blip r:embed="rId4" cstate="screen">
            <a:extLst>
              <a:ext uri="{28A0092B-C50C-407E-A947-70E740481C1C}">
                <a14:useLocalDpi xmlns:a14="http://schemas.microsoft.com/office/drawing/2010/main"/>
              </a:ext>
            </a:extLst>
          </a:blip>
          <a:srcRect/>
          <a:stretch/>
        </p:blipFill>
        <p:spPr bwMode="auto">
          <a:xfrm>
            <a:off x="4628548" y="0"/>
            <a:ext cx="4515452" cy="5200190"/>
          </a:xfrm>
          <a:prstGeom prst="rect">
            <a:avLst/>
          </a:prstGeom>
          <a:noFill/>
          <a:ln>
            <a:noFill/>
          </a:ln>
          <a:extLst>
            <a:ext uri="{53640926-AAD7-44d8-BBD7-CCE9431645EC}">
              <a14:shadowObscured xmlns="" xmlns:a14="http://schemas.microsoft.com/office/drawing/2010/main"/>
            </a:ext>
          </a:extLst>
        </p:spPr>
      </p:pic>
      <p:sp>
        <p:nvSpPr>
          <p:cNvPr id="3" name="Rectangle 2"/>
          <p:cNvSpPr/>
          <p:nvPr/>
        </p:nvSpPr>
        <p:spPr>
          <a:xfrm>
            <a:off x="3431615" y="5544100"/>
            <a:ext cx="5736844" cy="57606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ctrTitle"/>
          </p:nvPr>
        </p:nvSpPr>
        <p:spPr>
          <a:xfrm>
            <a:off x="0" y="6026574"/>
            <a:ext cx="9175758" cy="846705"/>
          </a:xfrm>
          <a:solidFill>
            <a:schemeClr val="tx1"/>
          </a:solidFill>
        </p:spPr>
        <p:txBody>
          <a:bodyPr>
            <a:normAutofit fontScale="90000"/>
          </a:bodyPr>
          <a:lstStyle/>
          <a:p>
            <a:pPr defTabSz="912813" eaLnBrk="1" hangingPunct="1">
              <a:lnSpc>
                <a:spcPct val="90000"/>
              </a:lnSpc>
              <a:defRPr/>
            </a:pPr>
            <a:br>
              <a:rPr lang="en-GB" dirty="0">
                <a:solidFill>
                  <a:srgbClr val="FFFFFF"/>
                </a:solidFill>
                <a:latin typeface="Arial" charset="0"/>
                <a:cs typeface="+mj-cs"/>
              </a:rPr>
            </a:br>
            <a:endParaRPr lang="en-GB" dirty="0">
              <a:solidFill>
                <a:srgbClr val="FFFFFF"/>
              </a:solidFill>
              <a:latin typeface="Arial" charset="0"/>
              <a:cs typeface="+mj-cs"/>
            </a:endParaRPr>
          </a:p>
        </p:txBody>
      </p:sp>
      <p:grpSp>
        <p:nvGrpSpPr>
          <p:cNvPr id="21" name="Group 20"/>
          <p:cNvGrpSpPr/>
          <p:nvPr/>
        </p:nvGrpSpPr>
        <p:grpSpPr>
          <a:xfrm>
            <a:off x="3416503" y="5453296"/>
            <a:ext cx="5293576" cy="1477327"/>
            <a:chOff x="3416503" y="5453296"/>
            <a:chExt cx="5293576" cy="1477327"/>
          </a:xfrm>
        </p:grpSpPr>
        <p:sp>
          <p:nvSpPr>
            <p:cNvPr id="7" name="TextBox 6"/>
            <p:cNvSpPr txBox="1"/>
            <p:nvPr/>
          </p:nvSpPr>
          <p:spPr>
            <a:xfrm>
              <a:off x="3416503" y="5453296"/>
              <a:ext cx="5293576" cy="1477327"/>
            </a:xfrm>
            <a:prstGeom prst="rect">
              <a:avLst/>
            </a:prstGeom>
            <a:noFill/>
          </p:spPr>
          <p:txBody>
            <a:bodyPr wrap="square" rtlCol="0">
              <a:spAutoFit/>
            </a:bodyPr>
            <a:lstStyle/>
            <a:p>
              <a:r>
                <a:rPr lang="en-GB" sz="4000" dirty="0">
                  <a:solidFill>
                    <a:srgbClr val="FFFFFF"/>
                  </a:solidFill>
                  <a:latin typeface="Arial" charset="0"/>
                </a:rPr>
                <a:t> </a:t>
              </a:r>
              <a:r>
                <a:rPr lang="en-GB" sz="3600" dirty="0">
                  <a:solidFill>
                    <a:srgbClr val="FFFFFF"/>
                  </a:solidFill>
                  <a:latin typeface="Arial" charset="0"/>
                </a:rPr>
                <a:t>Isolation </a:t>
              </a:r>
              <a:r>
                <a:rPr lang="en-GB" sz="3250" dirty="0">
                  <a:solidFill>
                    <a:schemeClr val="bg1"/>
                  </a:solidFill>
                  <a:latin typeface="Arial" charset="0"/>
                </a:rPr>
                <a:t>2021</a:t>
              </a:r>
              <a:r>
                <a:rPr lang="en-GB" sz="4400" dirty="0">
                  <a:solidFill>
                    <a:srgbClr val="000000"/>
                  </a:solidFill>
                  <a:latin typeface="Arial" charset="0"/>
                </a:rPr>
                <a:t>_   </a:t>
              </a:r>
              <a:r>
                <a:rPr lang="en-GB" sz="1100" dirty="0">
                  <a:solidFill>
                    <a:srgbClr val="000000"/>
                  </a:solidFill>
                  <a:latin typeface="Arial" charset="0"/>
                </a:rPr>
                <a:t> </a:t>
              </a:r>
              <a:r>
                <a:rPr lang="en-GB" sz="3250" dirty="0">
                  <a:solidFill>
                    <a:schemeClr val="bg1"/>
                  </a:solidFill>
                  <a:latin typeface="Arial" charset="0"/>
                </a:rPr>
                <a:t>22</a:t>
              </a:r>
              <a:br>
                <a:rPr lang="en-GB" sz="1200" dirty="0">
                  <a:solidFill>
                    <a:schemeClr val="bg1"/>
                  </a:solidFill>
                  <a:latin typeface="Arial" charset="0"/>
                </a:rPr>
              </a:br>
              <a:r>
                <a:rPr lang="en-GB" sz="1200" dirty="0">
                  <a:solidFill>
                    <a:schemeClr val="bg1"/>
                  </a:solidFill>
                  <a:latin typeface="Arial" charset="0"/>
                </a:rPr>
                <a:t>   </a:t>
              </a:r>
              <a:r>
                <a:rPr lang="en-GB" sz="700" dirty="0">
                  <a:latin typeface="Arial" charset="0"/>
                </a:rPr>
                <a:t>.</a:t>
              </a:r>
              <a:r>
                <a:rPr lang="en-GB" sz="2400" i="1" dirty="0">
                  <a:solidFill>
                    <a:srgbClr val="FFFFFF"/>
                  </a:solidFill>
                  <a:latin typeface="+mj-lt"/>
                </a:rPr>
                <a:t>Distancing in Art </a:t>
              </a:r>
              <a:r>
                <a:rPr lang="en-GB" sz="2800" i="1" dirty="0">
                  <a:solidFill>
                    <a:srgbClr val="FFFFFF"/>
                  </a:solidFill>
                  <a:latin typeface="+mj-lt"/>
                </a:rPr>
                <a:t>&amp;</a:t>
              </a:r>
              <a:r>
                <a:rPr lang="en-GB" sz="2400" i="1" dirty="0">
                  <a:solidFill>
                    <a:srgbClr val="FFFFFF"/>
                  </a:solidFill>
                  <a:latin typeface="+mj-lt"/>
                </a:rPr>
                <a:t> Photography</a:t>
              </a:r>
              <a:br>
                <a:rPr lang="en-GB" sz="4800" dirty="0">
                  <a:solidFill>
                    <a:srgbClr val="FFFFFF"/>
                  </a:solidFill>
                  <a:latin typeface="+mj-lt"/>
                </a:rPr>
              </a:br>
              <a:endParaRPr lang="en-US" dirty="0">
                <a:latin typeface="+mj-lt"/>
              </a:endParaRPr>
            </a:p>
          </p:txBody>
        </p:sp>
        <p:grpSp>
          <p:nvGrpSpPr>
            <p:cNvPr id="22" name="Group 21"/>
            <p:cNvGrpSpPr/>
            <p:nvPr/>
          </p:nvGrpSpPr>
          <p:grpSpPr>
            <a:xfrm>
              <a:off x="6434666" y="5731803"/>
              <a:ext cx="728134" cy="382247"/>
              <a:chOff x="3563888" y="6421381"/>
              <a:chExt cx="4191239" cy="444294"/>
            </a:xfrm>
          </p:grpSpPr>
          <p:cxnSp>
            <p:nvCxnSpPr>
              <p:cNvPr id="23" name="Straight Arrow Connector 22"/>
              <p:cNvCxnSpPr/>
              <p:nvPr/>
            </p:nvCxnSpPr>
            <p:spPr>
              <a:xfrm flipV="1">
                <a:off x="3563888" y="6668358"/>
                <a:ext cx="4191239" cy="100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580866" y="6421381"/>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37487" y="6429056"/>
                <a:ext cx="0" cy="4366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12" name="Rectangle 11">
            <a:extLst>
              <a:ext uri="{FF2B5EF4-FFF2-40B4-BE49-F238E27FC236}">
                <a16:creationId xmlns:a16="http://schemas.microsoft.com/office/drawing/2014/main" id="{46239FB2-77D2-1343-B69E-ACE3D82DD0FB}"/>
              </a:ext>
            </a:extLst>
          </p:cNvPr>
          <p:cNvSpPr/>
          <p:nvPr/>
        </p:nvSpPr>
        <p:spPr>
          <a:xfrm>
            <a:off x="149252" y="307912"/>
            <a:ext cx="4572000" cy="877163"/>
          </a:xfrm>
          <a:prstGeom prst="rect">
            <a:avLst/>
          </a:prstGeom>
        </p:spPr>
        <p:txBody>
          <a:bodyPr>
            <a:spAutoFit/>
          </a:bodyPr>
          <a:lstStyle/>
          <a:p>
            <a:r>
              <a:rPr lang="en-GB" sz="2400" dirty="0">
                <a:solidFill>
                  <a:schemeClr val="bg1"/>
                </a:solidFill>
              </a:rPr>
              <a:t>Isolation Brief</a:t>
            </a:r>
          </a:p>
          <a:p>
            <a:pPr>
              <a:lnSpc>
                <a:spcPct val="50000"/>
              </a:lnSpc>
            </a:pPr>
            <a:r>
              <a:rPr lang="en-GB" dirty="0"/>
              <a:t> </a:t>
            </a:r>
          </a:p>
          <a:p>
            <a:r>
              <a:rPr lang="en-GB" dirty="0"/>
              <a:t> </a:t>
            </a:r>
          </a:p>
        </p:txBody>
      </p:sp>
    </p:spTree>
    <p:extLst>
      <p:ext uri="{BB962C8B-B14F-4D97-AF65-F5344CB8AC3E}">
        <p14:creationId xmlns:p14="http://schemas.microsoft.com/office/powerpoint/2010/main" val="303407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14753</TotalTime>
  <Words>1796</Words>
  <Application>Microsoft Macintosh PowerPoint</Application>
  <PresentationFormat>On-screen Show (4:3)</PresentationFormat>
  <Paragraphs>210</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Office Theme</vt:lpstr>
      <vt:lpstr> </vt:lpstr>
      <vt:lpstr> </vt:lpstr>
      <vt:lpstr> </vt:lpstr>
      <vt:lpstr> </vt:lpstr>
      <vt:lpstr>PowerPoint Presentation</vt:lpstr>
      <vt:lpstr>PowerPoint Presentation</vt:lpstr>
      <vt:lpstr> </vt:lpstr>
      <vt:lpstr> </vt:lpstr>
      <vt:lpstr> </vt:lpstr>
      <vt:lpstr> </vt:lpstr>
      <vt:lpstr> </vt:lpstr>
      <vt:lpstr> </vt:lpstr>
      <vt:lpstr>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KS5 Powerpoint Templates/ Layouts AMF ART 2020-21</dc:title>
  <dc:creator>Alex Forsyth</dc:creator>
  <cp:lastModifiedBy>Alex Forsyth</cp:lastModifiedBy>
  <cp:revision>229</cp:revision>
  <dcterms:created xsi:type="dcterms:W3CDTF">2020-06-09T12:43:01Z</dcterms:created>
  <dcterms:modified xsi:type="dcterms:W3CDTF">2021-06-30T13:56:36Z</dcterms:modified>
</cp:coreProperties>
</file>