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315" r:id="rId2"/>
    <p:sldId id="303" r:id="rId3"/>
    <p:sldId id="314" r:id="rId4"/>
    <p:sldId id="318" r:id="rId5"/>
    <p:sldId id="333" r:id="rId6"/>
    <p:sldId id="320" r:id="rId7"/>
    <p:sldId id="334" r:id="rId8"/>
    <p:sldId id="326" r:id="rId9"/>
    <p:sldId id="327" r:id="rId10"/>
    <p:sldId id="328" r:id="rId11"/>
    <p:sldId id="329" r:id="rId12"/>
    <p:sldId id="330" r:id="rId13"/>
    <p:sldId id="331" r:id="rId14"/>
    <p:sldId id="332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4" d="100"/>
          <a:sy n="104" d="100"/>
        </p:scale>
        <p:origin x="1218" y="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B1E2879-77C2-4142-90EB-D85960493EF9}" type="datetimeFigureOut">
              <a:rPr lang="en-US" smtClean="0"/>
              <a:t>7/2/2021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FC3820E-16DE-7948-9672-37A2DAFC6C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70974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D66AF5-385D-4E26-BF81-A8C17CDEA558}" type="datetimeFigureOut">
              <a:rPr lang="en-US" smtClean="0"/>
              <a:pPr/>
              <a:t>7/2/2021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325825-324A-47FE-89DC-D58969A56E0B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D66AF5-385D-4E26-BF81-A8C17CDEA558}" type="datetimeFigureOut">
              <a:rPr lang="en-US" smtClean="0"/>
              <a:pPr/>
              <a:t>7/2/2021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325825-324A-47FE-89DC-D58969A56E0B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D66AF5-385D-4E26-BF81-A8C17CDEA558}" type="datetimeFigureOut">
              <a:rPr lang="en-US" smtClean="0"/>
              <a:pPr/>
              <a:t>7/2/2021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325825-324A-47FE-89DC-D58969A56E0B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D66AF5-385D-4E26-BF81-A8C17CDEA558}" type="datetimeFigureOut">
              <a:rPr lang="en-US" smtClean="0"/>
              <a:pPr/>
              <a:t>7/2/2021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325825-324A-47FE-89DC-D58969A56E0B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D66AF5-385D-4E26-BF81-A8C17CDEA558}" type="datetimeFigureOut">
              <a:rPr lang="en-US" smtClean="0"/>
              <a:pPr/>
              <a:t>7/2/2021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325825-324A-47FE-89DC-D58969A56E0B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D66AF5-385D-4E26-BF81-A8C17CDEA558}" type="datetimeFigureOut">
              <a:rPr lang="en-US" smtClean="0"/>
              <a:pPr/>
              <a:t>7/2/2021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325825-324A-47FE-89DC-D58969A56E0B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D66AF5-385D-4E26-BF81-A8C17CDEA558}" type="datetimeFigureOut">
              <a:rPr lang="en-US" smtClean="0"/>
              <a:pPr/>
              <a:t>7/2/2021</a:t>
            </a:fld>
            <a:endParaRPr lang="en-GB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325825-324A-47FE-89DC-D58969A56E0B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D66AF5-385D-4E26-BF81-A8C17CDEA558}" type="datetimeFigureOut">
              <a:rPr lang="en-US" smtClean="0"/>
              <a:pPr/>
              <a:t>7/2/2021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325825-324A-47FE-89DC-D58969A56E0B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D66AF5-385D-4E26-BF81-A8C17CDEA558}" type="datetimeFigureOut">
              <a:rPr lang="en-US" smtClean="0"/>
              <a:pPr/>
              <a:t>7/2/2021</a:t>
            </a:fld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325825-324A-47FE-89DC-D58969A56E0B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D66AF5-385D-4E26-BF81-A8C17CDEA558}" type="datetimeFigureOut">
              <a:rPr lang="en-US" smtClean="0"/>
              <a:pPr/>
              <a:t>7/2/2021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325825-324A-47FE-89DC-D58969A56E0B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D66AF5-385D-4E26-BF81-A8C17CDEA558}" type="datetimeFigureOut">
              <a:rPr lang="en-US" smtClean="0"/>
              <a:pPr/>
              <a:t>7/2/2021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325825-324A-47FE-89DC-D58969A56E0B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D66AF5-385D-4E26-BF81-A8C17CDEA558}" type="datetimeFigureOut">
              <a:rPr lang="en-US" smtClean="0"/>
              <a:pPr/>
              <a:t>7/2/2021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325825-324A-47FE-89DC-D58969A56E0B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hyperlink" Target="http://bit.ly/1iiumLF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interest.com/verulamdigital/ks5-surfaces/" TargetMode="Externa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bit.ly/1LUYJEE" TargetMode="Externa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5559" y="-79323"/>
            <a:ext cx="8229600" cy="1143000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5" name="Picture 4" descr="kids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68560" y="0"/>
            <a:ext cx="9937104" cy="6858000"/>
          </a:xfrm>
          <a:prstGeom prst="rect">
            <a:avLst/>
          </a:prstGeom>
        </p:spPr>
      </p:pic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-252536" y="116632"/>
            <a:ext cx="82296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6000" i="1" dirty="0">
                <a:solidFill>
                  <a:srgbClr val="FF6600"/>
                </a:solidFill>
              </a:rPr>
              <a:t>  </a:t>
            </a:r>
            <a:r>
              <a:rPr lang="en-US" sz="4000" i="1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Welcome to</a:t>
            </a:r>
          </a:p>
        </p:txBody>
      </p:sp>
      <p:sp>
        <p:nvSpPr>
          <p:cNvPr id="8" name="Rectangle 7"/>
          <p:cNvSpPr/>
          <p:nvPr/>
        </p:nvSpPr>
        <p:spPr>
          <a:xfrm>
            <a:off x="5868144" y="5661248"/>
            <a:ext cx="3233962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6000" i="1" dirty="0">
                <a:solidFill>
                  <a:srgbClr val="FAC090"/>
                </a:solidFill>
              </a:rPr>
              <a:t>in Year 12</a:t>
            </a:r>
          </a:p>
        </p:txBody>
      </p:sp>
    </p:spTree>
    <p:extLst>
      <p:ext uri="{BB962C8B-B14F-4D97-AF65-F5344CB8AC3E}">
        <p14:creationId xmlns:p14="http://schemas.microsoft.com/office/powerpoint/2010/main" val="239945797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5-09-02 at 19.29.33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96" y="28779"/>
            <a:ext cx="9144000" cy="630903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4798" y="6366591"/>
            <a:ext cx="85462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latin typeface="Century Gothic"/>
                <a:cs typeface="Century Gothic"/>
              </a:rPr>
              <a:t>Series 1: Select an Artist to reflect the theme of ‘surfaces’ &amp; ‘Monochrome’</a:t>
            </a:r>
          </a:p>
        </p:txBody>
      </p:sp>
    </p:spTree>
    <p:extLst>
      <p:ext uri="{BB962C8B-B14F-4D97-AF65-F5344CB8AC3E}">
        <p14:creationId xmlns:p14="http://schemas.microsoft.com/office/powerpoint/2010/main" val="67827615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" y="5270707"/>
            <a:ext cx="9109202" cy="28931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latin typeface="Century Gothic"/>
                <a:cs typeface="Century Gothic"/>
              </a:rPr>
              <a:t>Series 1: Select an Artist (any 2D media) to reflect the theme of ‘surfaces’ &amp; ‘Monochrome’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600" dirty="0">
                <a:latin typeface="Century Gothic"/>
                <a:cs typeface="Century Gothic"/>
              </a:rPr>
              <a:t>Find an Artist image to </a:t>
            </a:r>
            <a:r>
              <a:rPr lang="en-US" sz="1600" dirty="0" err="1">
                <a:latin typeface="Century Gothic"/>
                <a:cs typeface="Century Gothic"/>
              </a:rPr>
              <a:t>analyse</a:t>
            </a:r>
            <a:r>
              <a:rPr lang="en-US" sz="1600" dirty="0">
                <a:latin typeface="Century Gothic"/>
                <a:cs typeface="Century Gothic"/>
              </a:rPr>
              <a:t> - </a:t>
            </a:r>
            <a:r>
              <a:rPr lang="fi-FI" sz="1600" dirty="0">
                <a:latin typeface="Century Gothic"/>
                <a:cs typeface="Century Gothic"/>
                <a:hlinkClick r:id="rId2"/>
              </a:rPr>
              <a:t>http://bit.ly/1iiumLF</a:t>
            </a:r>
            <a:endParaRPr lang="fi-FI" sz="1600" dirty="0">
              <a:latin typeface="Century Gothic"/>
              <a:cs typeface="Century Gothic"/>
            </a:endParaRPr>
          </a:p>
          <a:p>
            <a:pPr marL="342900" indent="-342900">
              <a:buFont typeface="+mj-lt"/>
              <a:buAutoNum type="arabicPeriod"/>
            </a:pPr>
            <a:r>
              <a:rPr lang="en-US" sz="1600" dirty="0">
                <a:latin typeface="Century Gothic"/>
                <a:cs typeface="Century Gothic"/>
              </a:rPr>
              <a:t>Complete an A4 Transcription using the same media and techniques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600" dirty="0">
                <a:latin typeface="Century Gothic"/>
                <a:cs typeface="Century Gothic"/>
              </a:rPr>
              <a:t>Complete an A5 drawn response from primary observation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600" dirty="0">
                <a:latin typeface="Century Gothic"/>
                <a:cs typeface="Century Gothic"/>
              </a:rPr>
              <a:t>Write up an Artist BIO onto a luggage tag and insert this into your sketch book</a:t>
            </a:r>
          </a:p>
          <a:p>
            <a:pPr marL="342900" indent="-342900">
              <a:buFont typeface="+mj-lt"/>
              <a:buAutoNum type="arabicPeriod"/>
            </a:pPr>
            <a:endParaRPr lang="en-US" sz="1600" dirty="0">
              <a:latin typeface="Century Gothic"/>
              <a:cs typeface="Century Gothic"/>
            </a:endParaRPr>
          </a:p>
          <a:p>
            <a:pPr marL="342900" indent="-342900">
              <a:buFont typeface="+mj-lt"/>
              <a:buAutoNum type="arabicPeriod"/>
            </a:pPr>
            <a:endParaRPr lang="en-US" sz="1600" dirty="0">
              <a:latin typeface="Century Gothic"/>
              <a:cs typeface="Century Gothic"/>
            </a:endParaRPr>
          </a:p>
          <a:p>
            <a:endParaRPr lang="en-US" sz="1600" dirty="0">
              <a:latin typeface="Century Gothic"/>
              <a:cs typeface="Century Gothic"/>
            </a:endParaRPr>
          </a:p>
          <a:p>
            <a:pPr marL="342900" indent="-342900">
              <a:buAutoNum type="arabicPeriod"/>
            </a:pPr>
            <a:endParaRPr lang="en-US" sz="1600" dirty="0">
              <a:latin typeface="Century Gothic"/>
              <a:cs typeface="Century Gothic"/>
            </a:endParaRPr>
          </a:p>
          <a:p>
            <a:pPr marL="342900" indent="-342900">
              <a:buAutoNum type="arabicPeriod"/>
            </a:pPr>
            <a:endParaRPr lang="en-US" b="1" dirty="0">
              <a:latin typeface="Century Gothic"/>
              <a:cs typeface="Century Gothic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7747" y="146655"/>
            <a:ext cx="3436036" cy="504372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66273" y="151605"/>
            <a:ext cx="3392773" cy="50387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164222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creen Shot 2015-09-02 at 19.44.02.pn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772"/>
          <a:stretch/>
        </p:blipFill>
        <p:spPr>
          <a:xfrm>
            <a:off x="0" y="40512"/>
            <a:ext cx="9144000" cy="5386746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0" y="4221811"/>
            <a:ext cx="9144000" cy="24006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b="1" dirty="0">
              <a:latin typeface="Century Gothic"/>
              <a:cs typeface="Century Gothic"/>
            </a:endParaRPr>
          </a:p>
          <a:p>
            <a:endParaRPr lang="en-US" b="1" dirty="0">
              <a:latin typeface="Century Gothic"/>
              <a:cs typeface="Century Gothic"/>
            </a:endParaRPr>
          </a:p>
          <a:p>
            <a:r>
              <a:rPr lang="en-US" b="1" dirty="0">
                <a:latin typeface="Century Gothic"/>
                <a:cs typeface="Century Gothic"/>
              </a:rPr>
              <a:t>Series 1: Aim of Shoot; 200 words</a:t>
            </a:r>
          </a:p>
          <a:p>
            <a:r>
              <a:rPr lang="en-US" sz="1600" dirty="0">
                <a:latin typeface="Century Gothic"/>
                <a:cs typeface="Century Gothic"/>
              </a:rPr>
              <a:t>The purpose of my photo shoot is…</a:t>
            </a:r>
          </a:p>
          <a:p>
            <a:r>
              <a:rPr lang="en-US" sz="1600" dirty="0">
                <a:latin typeface="Century Gothic"/>
                <a:cs typeface="Century Gothic"/>
              </a:rPr>
              <a:t>I will experiment with…</a:t>
            </a:r>
          </a:p>
          <a:p>
            <a:r>
              <a:rPr lang="en-US" sz="1600" dirty="0">
                <a:latin typeface="Century Gothic"/>
                <a:cs typeface="Century Gothic"/>
              </a:rPr>
              <a:t> The subject matter of my shoot will be based on….</a:t>
            </a:r>
          </a:p>
          <a:p>
            <a:r>
              <a:rPr lang="en-US" sz="1600" dirty="0">
                <a:latin typeface="Century Gothic"/>
                <a:cs typeface="Century Gothic"/>
              </a:rPr>
              <a:t>I will concentrate on …</a:t>
            </a:r>
          </a:p>
          <a:p>
            <a:r>
              <a:rPr lang="en-US" sz="1600" dirty="0">
                <a:latin typeface="Century Gothic"/>
                <a:cs typeface="Century Gothic"/>
              </a:rPr>
              <a:t> My research has inspired me to…</a:t>
            </a:r>
          </a:p>
          <a:p>
            <a:r>
              <a:rPr lang="en-US" sz="1600" dirty="0">
                <a:latin typeface="Century Gothic"/>
                <a:cs typeface="Century Gothic"/>
              </a:rPr>
              <a:t>In order to improve the quality of photographs I will…</a:t>
            </a:r>
          </a:p>
        </p:txBody>
      </p:sp>
    </p:spTree>
    <p:extLst>
      <p:ext uri="{BB962C8B-B14F-4D97-AF65-F5344CB8AC3E}">
        <p14:creationId xmlns:p14="http://schemas.microsoft.com/office/powerpoint/2010/main" val="399045264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339" y="89448"/>
            <a:ext cx="4167339" cy="555645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632358" y="93005"/>
            <a:ext cx="4440097" cy="5078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b="1" dirty="0">
                <a:latin typeface="Century Gothic"/>
                <a:cs typeface="Century Gothic"/>
              </a:rPr>
              <a:t>Evaluation; 200 words</a:t>
            </a:r>
          </a:p>
          <a:p>
            <a:pPr algn="r"/>
            <a:r>
              <a:rPr lang="en-US" b="1" dirty="0">
                <a:latin typeface="Century Gothic"/>
                <a:cs typeface="Century Gothic"/>
              </a:rPr>
              <a:t> </a:t>
            </a:r>
          </a:p>
          <a:p>
            <a:pPr algn="r"/>
            <a:r>
              <a:rPr lang="en-US" dirty="0">
                <a:latin typeface="Century Gothic"/>
                <a:cs typeface="Century Gothic"/>
              </a:rPr>
              <a:t>I have experimented with…</a:t>
            </a:r>
          </a:p>
          <a:p>
            <a:pPr algn="r"/>
            <a:r>
              <a:rPr lang="en-US" dirty="0">
                <a:latin typeface="Century Gothic"/>
                <a:cs typeface="Century Gothic"/>
              </a:rPr>
              <a:t> ….has / hasn’t worked because…</a:t>
            </a:r>
          </a:p>
          <a:p>
            <a:pPr algn="r"/>
            <a:r>
              <a:rPr lang="en-US" dirty="0">
                <a:latin typeface="Century Gothic"/>
                <a:cs typeface="Century Gothic"/>
              </a:rPr>
              <a:t> </a:t>
            </a:r>
          </a:p>
          <a:p>
            <a:pPr algn="r"/>
            <a:r>
              <a:rPr lang="en-US" dirty="0">
                <a:latin typeface="Century Gothic"/>
                <a:cs typeface="Century Gothic"/>
              </a:rPr>
              <a:t>My shoot has / hasn’t illustrated…</a:t>
            </a:r>
          </a:p>
          <a:p>
            <a:pPr algn="r"/>
            <a:r>
              <a:rPr lang="en-US" dirty="0">
                <a:latin typeface="Century Gothic"/>
                <a:cs typeface="Century Gothic"/>
              </a:rPr>
              <a:t> </a:t>
            </a:r>
          </a:p>
          <a:p>
            <a:pPr algn="r"/>
            <a:r>
              <a:rPr lang="en-US" dirty="0">
                <a:latin typeface="Century Gothic"/>
                <a:cs typeface="Century Gothic"/>
              </a:rPr>
              <a:t>I could improve the quality of my  photograph / painting by…</a:t>
            </a:r>
          </a:p>
          <a:p>
            <a:pPr algn="r"/>
            <a:r>
              <a:rPr lang="en-US" dirty="0">
                <a:latin typeface="Century Gothic"/>
                <a:cs typeface="Century Gothic"/>
              </a:rPr>
              <a:t> </a:t>
            </a:r>
          </a:p>
          <a:p>
            <a:pPr algn="r"/>
            <a:r>
              <a:rPr lang="en-US" dirty="0">
                <a:latin typeface="Century Gothic"/>
                <a:cs typeface="Century Gothic"/>
              </a:rPr>
              <a:t>In my opinion the audience will / will not be able to understand…</a:t>
            </a:r>
          </a:p>
          <a:p>
            <a:pPr marL="342900" indent="-342900">
              <a:buFont typeface="+mj-lt"/>
              <a:buAutoNum type="arabicPeriod"/>
            </a:pPr>
            <a:endParaRPr lang="en-US" dirty="0">
              <a:latin typeface="Century Gothic"/>
              <a:cs typeface="Century Gothic"/>
            </a:endParaRPr>
          </a:p>
          <a:p>
            <a:pPr marL="342900" indent="-342900">
              <a:buFont typeface="+mj-lt"/>
              <a:buAutoNum type="arabicPeriod"/>
            </a:pPr>
            <a:endParaRPr lang="en-US" dirty="0">
              <a:latin typeface="Century Gothic"/>
              <a:cs typeface="Century Gothic"/>
            </a:endParaRPr>
          </a:p>
          <a:p>
            <a:pPr marL="342900" indent="-342900">
              <a:buFont typeface="+mj-lt"/>
              <a:buAutoNum type="arabicPeriod"/>
            </a:pPr>
            <a:endParaRPr lang="en-US" dirty="0">
              <a:latin typeface="Century Gothic"/>
              <a:cs typeface="Century Gothic"/>
            </a:endParaRPr>
          </a:p>
          <a:p>
            <a:endParaRPr lang="en-US" dirty="0">
              <a:latin typeface="Century Gothic"/>
              <a:cs typeface="Century Gothic"/>
            </a:endParaRPr>
          </a:p>
          <a:p>
            <a:pPr marL="342900" indent="-342900">
              <a:buAutoNum type="arabicPeriod"/>
            </a:pPr>
            <a:endParaRPr lang="en-US" dirty="0">
              <a:latin typeface="Century Gothic"/>
              <a:cs typeface="Century Gothic"/>
            </a:endParaRPr>
          </a:p>
          <a:p>
            <a:pPr marL="342900" indent="-342900">
              <a:buAutoNum type="arabicPeriod"/>
            </a:pPr>
            <a:endParaRPr lang="en-US" b="1" dirty="0">
              <a:latin typeface="Century Gothic"/>
              <a:cs typeface="Century Gothic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0" y="5657671"/>
            <a:ext cx="926920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latin typeface="Century Gothic"/>
                <a:cs typeface="Century Gothic"/>
              </a:rPr>
              <a:t>Series 1: Best Photo 1 Surfaces – Painted Response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>
                <a:latin typeface="Century Gothic"/>
                <a:cs typeface="Century Gothic"/>
              </a:rPr>
              <a:t>Print best image 1 at A4 and mount into sketchbook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>
                <a:latin typeface="Century Gothic"/>
                <a:cs typeface="Century Gothic"/>
              </a:rPr>
              <a:t>Respond to this photo using paint at A4</a:t>
            </a:r>
          </a:p>
          <a:p>
            <a:pPr marL="342900" indent="-342900">
              <a:buFont typeface="+mj-lt"/>
              <a:buAutoNum type="arabicPeriod"/>
            </a:pPr>
            <a:r>
              <a:rPr lang="en-US" b="1" dirty="0">
                <a:latin typeface="Century Gothic"/>
                <a:cs typeface="Century Gothic"/>
              </a:rPr>
              <a:t>Evaluate Painted response using the above format and mount in sketchbook</a:t>
            </a:r>
          </a:p>
        </p:txBody>
      </p:sp>
    </p:spTree>
    <p:extLst>
      <p:ext uri="{BB962C8B-B14F-4D97-AF65-F5344CB8AC3E}">
        <p14:creationId xmlns:p14="http://schemas.microsoft.com/office/powerpoint/2010/main" val="249485058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632358" y="93005"/>
            <a:ext cx="4440097" cy="5355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b="1" dirty="0">
                <a:latin typeface="Century Gothic"/>
                <a:cs typeface="Century Gothic"/>
              </a:rPr>
              <a:t>Evaluation; 200 words</a:t>
            </a:r>
          </a:p>
          <a:p>
            <a:pPr algn="r"/>
            <a:r>
              <a:rPr lang="en-US" b="1" dirty="0">
                <a:latin typeface="Century Gothic"/>
                <a:cs typeface="Century Gothic"/>
              </a:rPr>
              <a:t> </a:t>
            </a:r>
          </a:p>
          <a:p>
            <a:pPr algn="r"/>
            <a:r>
              <a:rPr lang="en-US" dirty="0">
                <a:latin typeface="Century Gothic"/>
                <a:cs typeface="Century Gothic"/>
              </a:rPr>
              <a:t>I have experimented with…</a:t>
            </a:r>
          </a:p>
          <a:p>
            <a:pPr algn="r"/>
            <a:r>
              <a:rPr lang="en-US" dirty="0">
                <a:latin typeface="Century Gothic"/>
                <a:cs typeface="Century Gothic"/>
              </a:rPr>
              <a:t> ….has / hasn’t worked because…</a:t>
            </a:r>
          </a:p>
          <a:p>
            <a:pPr algn="r"/>
            <a:r>
              <a:rPr lang="en-US" dirty="0">
                <a:latin typeface="Century Gothic"/>
                <a:cs typeface="Century Gothic"/>
              </a:rPr>
              <a:t> </a:t>
            </a:r>
          </a:p>
          <a:p>
            <a:pPr algn="r"/>
            <a:r>
              <a:rPr lang="en-US" dirty="0">
                <a:latin typeface="Century Gothic"/>
                <a:cs typeface="Century Gothic"/>
              </a:rPr>
              <a:t>My shoot has / hasn’t illustrated…</a:t>
            </a:r>
          </a:p>
          <a:p>
            <a:pPr algn="r"/>
            <a:r>
              <a:rPr lang="en-US" dirty="0">
                <a:latin typeface="Century Gothic"/>
                <a:cs typeface="Century Gothic"/>
              </a:rPr>
              <a:t> </a:t>
            </a:r>
          </a:p>
          <a:p>
            <a:pPr algn="r"/>
            <a:r>
              <a:rPr lang="en-US" dirty="0">
                <a:latin typeface="Century Gothic"/>
                <a:cs typeface="Century Gothic"/>
              </a:rPr>
              <a:t>I could improve the quality of my photograph / mixed media response by…</a:t>
            </a:r>
          </a:p>
          <a:p>
            <a:pPr algn="r"/>
            <a:r>
              <a:rPr lang="en-US" dirty="0">
                <a:latin typeface="Century Gothic"/>
                <a:cs typeface="Century Gothic"/>
              </a:rPr>
              <a:t> </a:t>
            </a:r>
          </a:p>
          <a:p>
            <a:pPr algn="r"/>
            <a:r>
              <a:rPr lang="en-US" dirty="0">
                <a:latin typeface="Century Gothic"/>
                <a:cs typeface="Century Gothic"/>
              </a:rPr>
              <a:t>In my opinion the audience will / will not be able to understand…</a:t>
            </a:r>
          </a:p>
          <a:p>
            <a:pPr marL="342900" indent="-342900">
              <a:buFont typeface="+mj-lt"/>
              <a:buAutoNum type="arabicPeriod"/>
            </a:pPr>
            <a:endParaRPr lang="en-US" dirty="0">
              <a:latin typeface="Century Gothic"/>
              <a:cs typeface="Century Gothic"/>
            </a:endParaRPr>
          </a:p>
          <a:p>
            <a:pPr marL="342900" indent="-342900">
              <a:buFont typeface="+mj-lt"/>
              <a:buAutoNum type="arabicPeriod"/>
            </a:pPr>
            <a:endParaRPr lang="en-US" dirty="0">
              <a:latin typeface="Century Gothic"/>
              <a:cs typeface="Century Gothic"/>
            </a:endParaRPr>
          </a:p>
          <a:p>
            <a:pPr marL="342900" indent="-342900">
              <a:buFont typeface="+mj-lt"/>
              <a:buAutoNum type="arabicPeriod"/>
            </a:pPr>
            <a:endParaRPr lang="en-US" dirty="0">
              <a:latin typeface="Century Gothic"/>
              <a:cs typeface="Century Gothic"/>
            </a:endParaRPr>
          </a:p>
          <a:p>
            <a:endParaRPr lang="en-US" dirty="0">
              <a:latin typeface="Century Gothic"/>
              <a:cs typeface="Century Gothic"/>
            </a:endParaRPr>
          </a:p>
          <a:p>
            <a:pPr marL="342900" indent="-342900">
              <a:buAutoNum type="arabicPeriod"/>
            </a:pPr>
            <a:endParaRPr lang="en-US" dirty="0">
              <a:latin typeface="Century Gothic"/>
              <a:cs typeface="Century Gothic"/>
            </a:endParaRPr>
          </a:p>
          <a:p>
            <a:pPr marL="342900" indent="-342900">
              <a:buAutoNum type="arabicPeriod"/>
            </a:pPr>
            <a:endParaRPr lang="en-US" b="1" dirty="0">
              <a:latin typeface="Century Gothic"/>
              <a:cs typeface="Century Gothic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0" y="4972498"/>
            <a:ext cx="9269202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latin typeface="Century Gothic"/>
                <a:cs typeface="Century Gothic"/>
              </a:rPr>
              <a:t>Series 1: Best Photo 2 Surfaces – Mixed media Response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>
                <a:latin typeface="Century Gothic"/>
                <a:cs typeface="Century Gothic"/>
              </a:rPr>
              <a:t>Print best image 2 at A4 and mount into sketchbook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>
                <a:latin typeface="Century Gothic"/>
                <a:cs typeface="Century Gothic"/>
              </a:rPr>
              <a:t>Respond to this photo using mixed media at A4</a:t>
            </a:r>
          </a:p>
          <a:p>
            <a:pPr marL="342900" indent="-342900">
              <a:buFont typeface="+mj-lt"/>
              <a:buAutoNum type="arabicPeriod"/>
            </a:pPr>
            <a:r>
              <a:rPr lang="en-US" b="1" dirty="0">
                <a:latin typeface="Century Gothic"/>
                <a:cs typeface="Century Gothic"/>
              </a:rPr>
              <a:t>Evaluate response 2 using the above format and mount in sketchbook</a:t>
            </a:r>
          </a:p>
          <a:p>
            <a:pPr algn="ctr"/>
            <a:r>
              <a:rPr lang="en-US" b="1" dirty="0">
                <a:latin typeface="Century Gothic"/>
                <a:cs typeface="Century Gothic"/>
              </a:rPr>
              <a:t>  </a:t>
            </a:r>
            <a:r>
              <a:rPr lang="en-US" sz="2000" b="1" dirty="0">
                <a:solidFill>
                  <a:srgbClr val="FF0000"/>
                </a:solidFill>
                <a:latin typeface="Century Gothic"/>
                <a:cs typeface="Century Gothic"/>
              </a:rPr>
              <a:t>ALL SERIES 1 TO BE COMPLETED AND SUBMITTED BEGINNING OF LESSON</a:t>
            </a:r>
          </a:p>
          <a:p>
            <a:pPr algn="ctr"/>
            <a:r>
              <a:rPr lang="en-US" sz="2000" b="1" dirty="0">
                <a:solidFill>
                  <a:srgbClr val="FF0000"/>
                </a:solidFill>
                <a:latin typeface="Century Gothic"/>
                <a:cs typeface="Century Gothic"/>
              </a:rPr>
              <a:t>Thursday 2nd SEPTEMBER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4169" y="121695"/>
            <a:ext cx="3135224" cy="47079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797598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1-ART-word-friends-leaves-small.jpe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96552" y="0"/>
            <a:ext cx="9937104" cy="68580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29408" y="188640"/>
            <a:ext cx="8892480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3200" i="1" u="sng" dirty="0">
                <a:solidFill>
                  <a:schemeClr val="bg1"/>
                </a:solidFill>
              </a:rPr>
              <a:t>Exam Board: Edexcel</a:t>
            </a:r>
          </a:p>
          <a:p>
            <a:pPr algn="ctr"/>
            <a:r>
              <a:rPr lang="en-GB" sz="3200" i="1" dirty="0">
                <a:solidFill>
                  <a:schemeClr val="bg1"/>
                </a:solidFill>
              </a:rPr>
              <a:t>Foundation – Sept – December </a:t>
            </a:r>
          </a:p>
          <a:p>
            <a:pPr algn="ctr"/>
            <a:r>
              <a:rPr lang="en-GB" sz="3200" i="1" dirty="0">
                <a:solidFill>
                  <a:schemeClr val="bg1"/>
                </a:solidFill>
              </a:rPr>
              <a:t>Portfolio – 60% : - Theme 1 - January to June</a:t>
            </a:r>
          </a:p>
          <a:p>
            <a:pPr algn="ctr"/>
            <a:r>
              <a:rPr lang="en-GB" sz="3200" i="1" dirty="0">
                <a:solidFill>
                  <a:schemeClr val="bg1"/>
                </a:solidFill>
              </a:rPr>
              <a:t>Theme 2 – July to December</a:t>
            </a:r>
          </a:p>
          <a:p>
            <a:pPr algn="ctr"/>
            <a:endParaRPr lang="en-GB" sz="3200" i="1" dirty="0">
              <a:solidFill>
                <a:schemeClr val="bg1"/>
              </a:solidFill>
            </a:endParaRPr>
          </a:p>
          <a:p>
            <a:pPr algn="ctr"/>
            <a:r>
              <a:rPr lang="en-GB" sz="3200" i="1" dirty="0">
                <a:solidFill>
                  <a:schemeClr val="bg1"/>
                </a:solidFill>
              </a:rPr>
              <a:t> </a:t>
            </a:r>
          </a:p>
          <a:p>
            <a:pPr algn="r"/>
            <a:r>
              <a:rPr lang="en-GB" sz="3200" i="1" dirty="0">
                <a:solidFill>
                  <a:schemeClr val="accent3">
                    <a:lumMod val="75000"/>
                  </a:schemeClr>
                </a:solidFill>
              </a:rPr>
              <a:t> 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idx="1"/>
          </p:nvPr>
        </p:nvSpPr>
        <p:spPr>
          <a:xfrm>
            <a:off x="-396552" y="2492896"/>
            <a:ext cx="9937104" cy="4320480"/>
          </a:xfrm>
        </p:spPr>
        <p:txBody>
          <a:bodyPr/>
          <a:lstStyle/>
          <a:p>
            <a:pPr marL="0" indent="0">
              <a:buNone/>
            </a:pPr>
            <a:r>
              <a:rPr lang="en-US" dirty="0">
                <a:solidFill>
                  <a:schemeClr val="bg1"/>
                </a:solidFill>
              </a:rPr>
              <a:t>               Exam – 40% : - January – June (3 day final piece)</a:t>
            </a:r>
          </a:p>
          <a:p>
            <a:pPr marL="0" indent="0">
              <a:buNone/>
            </a:pPr>
            <a:endParaRPr lang="en-US" dirty="0">
              <a:solidFill>
                <a:schemeClr val="bg1"/>
              </a:solidFill>
            </a:endParaRPr>
          </a:p>
          <a:p>
            <a:pPr marL="0" indent="0" algn="ctr">
              <a:buNone/>
            </a:pPr>
            <a:r>
              <a:rPr lang="en-US" dirty="0">
                <a:solidFill>
                  <a:schemeClr val="bg1"/>
                </a:solidFill>
              </a:rPr>
              <a:t> AO’s remain the same – 25% each of total marks</a:t>
            </a:r>
          </a:p>
        </p:txBody>
      </p:sp>
    </p:spTree>
    <p:extLst>
      <p:ext uri="{BB962C8B-B14F-4D97-AF65-F5344CB8AC3E}">
        <p14:creationId xmlns:p14="http://schemas.microsoft.com/office/powerpoint/2010/main" val="45633705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ouse-5-600x36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9180512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Expectations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solidFill>
            <a:schemeClr val="accent3">
              <a:lumMod val="75000"/>
            </a:schemeClr>
          </a:solidFill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en-US" dirty="0"/>
              <a:t>The course has been structured to ensure you are supported and have the best possible chance of achieving your full potential. </a:t>
            </a:r>
          </a:p>
          <a:p>
            <a:pPr marL="0" indent="0">
              <a:buNone/>
            </a:pPr>
            <a:r>
              <a:rPr lang="en-US" dirty="0"/>
              <a:t>Initially </a:t>
            </a:r>
            <a:r>
              <a:rPr lang="en-US"/>
              <a:t>you will 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You </a:t>
            </a:r>
            <a:r>
              <a:rPr lang="en-US" dirty="0">
                <a:solidFill>
                  <a:srgbClr val="FFFF00"/>
                </a:solidFill>
              </a:rPr>
              <a:t>must meet all deadlines </a:t>
            </a:r>
            <a:r>
              <a:rPr lang="en-US" dirty="0"/>
              <a:t>– we will be working on a structured run of series, each will last </a:t>
            </a:r>
            <a:r>
              <a:rPr lang="en-US" b="1" dirty="0">
                <a:solidFill>
                  <a:srgbClr val="FFFF00"/>
                </a:solidFill>
              </a:rPr>
              <a:t>2 weeks</a:t>
            </a:r>
            <a:r>
              <a:rPr lang="en-US" dirty="0"/>
              <a:t>. At the end of each 2 week series, your work must be presented in your sketchbook as instructed, ready for review.</a:t>
            </a:r>
          </a:p>
          <a:p>
            <a:pPr marL="0" indent="0">
              <a:buNone/>
            </a:pPr>
            <a:r>
              <a:rPr lang="en-US" dirty="0"/>
              <a:t>You are expected to complete at least 5 hours personal study each week. You cannot do well at A level Art if you do not work hard! You must be organized!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198776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IMG_4807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23753"/>
            <a:ext cx="9144000" cy="708175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7100"/>
            <a:ext cx="8229600" cy="1143000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Your materials….Your room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32553"/>
            <a:ext cx="8229600" cy="4525963"/>
          </a:xfrm>
        </p:spPr>
        <p:txBody>
          <a:bodyPr>
            <a:normAutofit fontScale="70000" lnSpcReduction="20000"/>
          </a:bodyPr>
          <a:lstStyle/>
          <a:p>
            <a:r>
              <a:rPr lang="en-GB" dirty="0">
                <a:solidFill>
                  <a:schemeClr val="bg1"/>
                </a:solidFill>
              </a:rPr>
              <a:t>Your materials</a:t>
            </a:r>
          </a:p>
          <a:p>
            <a:endParaRPr lang="en-GB" dirty="0">
              <a:solidFill>
                <a:schemeClr val="bg1"/>
              </a:solidFill>
            </a:endParaRPr>
          </a:p>
          <a:p>
            <a:pPr marL="914400" lvl="1" indent="-457200">
              <a:buFontTx/>
              <a:buChar char="-"/>
            </a:pPr>
            <a:r>
              <a:rPr lang="en-GB" sz="3200" dirty="0">
                <a:solidFill>
                  <a:schemeClr val="bg1"/>
                </a:solidFill>
              </a:rPr>
              <a:t>you need to supply them – this includes purchasing an A3 sketchbook (-preferably white cartridge paper) by Monday 9th September. You should keep them in the Sixth Form Room</a:t>
            </a:r>
          </a:p>
          <a:p>
            <a:pPr marL="914400" lvl="1" indent="-457200">
              <a:buFontTx/>
              <a:buChar char="-"/>
            </a:pPr>
            <a:r>
              <a:rPr lang="en-GB" sz="3200" dirty="0">
                <a:solidFill>
                  <a:schemeClr val="bg1"/>
                </a:solidFill>
              </a:rPr>
              <a:t>its your responsibility to ensure you have what you need</a:t>
            </a:r>
          </a:p>
          <a:p>
            <a:endParaRPr lang="en-GB" sz="3200" dirty="0">
              <a:solidFill>
                <a:schemeClr val="bg1"/>
              </a:solidFill>
            </a:endParaRPr>
          </a:p>
          <a:p>
            <a:r>
              <a:rPr lang="en-GB" sz="3100" dirty="0">
                <a:solidFill>
                  <a:schemeClr val="bg1"/>
                </a:solidFill>
              </a:rPr>
              <a:t>Sixth Form Room  </a:t>
            </a:r>
          </a:p>
          <a:p>
            <a:endParaRPr lang="en-GB" sz="3100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en-GB" sz="3100" dirty="0">
                <a:solidFill>
                  <a:schemeClr val="bg1"/>
                </a:solidFill>
              </a:rPr>
              <a:t>      -       your room</a:t>
            </a:r>
          </a:p>
          <a:p>
            <a:pPr marL="0" indent="0">
              <a:buNone/>
            </a:pPr>
            <a:r>
              <a:rPr lang="en-GB" sz="3100" dirty="0">
                <a:solidFill>
                  <a:schemeClr val="bg1"/>
                </a:solidFill>
              </a:rPr>
              <a:t>      -       your responsibility to ensure it is a working room</a:t>
            </a:r>
          </a:p>
          <a:p>
            <a:pPr marL="0" indent="0">
              <a:buNone/>
            </a:pPr>
            <a:r>
              <a:rPr lang="en-GB" sz="3100" dirty="0">
                <a:solidFill>
                  <a:schemeClr val="bg1"/>
                </a:solidFill>
              </a:rPr>
              <a:t>      -       </a:t>
            </a:r>
            <a:r>
              <a:rPr lang="en-GB" sz="3100" b="1" dirty="0">
                <a:solidFill>
                  <a:schemeClr val="bg1"/>
                </a:solidFill>
              </a:rPr>
              <a:t>only</a:t>
            </a:r>
            <a:r>
              <a:rPr lang="en-GB" sz="3100" dirty="0">
                <a:solidFill>
                  <a:schemeClr val="bg1"/>
                </a:solidFill>
              </a:rPr>
              <a:t> </a:t>
            </a:r>
            <a:r>
              <a:rPr lang="en-GB" sz="3100" b="1" dirty="0">
                <a:solidFill>
                  <a:schemeClr val="bg1"/>
                </a:solidFill>
              </a:rPr>
              <a:t>Art students will be allowed in this room – to work</a:t>
            </a:r>
          </a:p>
          <a:p>
            <a:pPr marL="914400" lvl="1" indent="-457200">
              <a:buFontTx/>
              <a:buChar char="-"/>
            </a:pPr>
            <a:endParaRPr lang="en-GB" sz="3200" dirty="0">
              <a:solidFill>
                <a:schemeClr val="bg1"/>
              </a:solidFill>
            </a:endParaRPr>
          </a:p>
          <a:p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179632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house-21-600x399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9386541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Basic materials you will need to provide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435280" cy="4925144"/>
          </a:xfrm>
          <a:solidFill>
            <a:srgbClr val="77933C"/>
          </a:solidFill>
        </p:spPr>
        <p:txBody>
          <a:bodyPr>
            <a:normAutofit fontScale="70000" lnSpcReduction="20000"/>
          </a:bodyPr>
          <a:lstStyle/>
          <a:p>
            <a:pPr marL="285750" indent="-285750"/>
            <a:endParaRPr lang="en-GB" b="1" dirty="0">
              <a:solidFill>
                <a:srgbClr val="FF0000"/>
              </a:solidFill>
            </a:endParaRPr>
          </a:p>
          <a:p>
            <a:pPr marL="285750" indent="-285750"/>
            <a:r>
              <a:rPr lang="en-GB" b="1">
                <a:solidFill>
                  <a:schemeClr val="bg1"/>
                </a:solidFill>
              </a:rPr>
              <a:t>A3 </a:t>
            </a:r>
            <a:r>
              <a:rPr lang="en-GB" b="1" dirty="0">
                <a:solidFill>
                  <a:schemeClr val="bg1"/>
                </a:solidFill>
              </a:rPr>
              <a:t>hard backed sketchbook</a:t>
            </a:r>
          </a:p>
          <a:p>
            <a:pPr marL="285750" indent="-285750"/>
            <a:r>
              <a:rPr lang="en-GB" b="1" dirty="0">
                <a:solidFill>
                  <a:schemeClr val="bg1"/>
                </a:solidFill>
              </a:rPr>
              <a:t>A  set of large acrylic paints, </a:t>
            </a:r>
            <a:r>
              <a:rPr lang="en-GB" b="1" dirty="0" err="1">
                <a:solidFill>
                  <a:schemeClr val="bg1"/>
                </a:solidFill>
              </a:rPr>
              <a:t>Rowney</a:t>
            </a:r>
            <a:r>
              <a:rPr lang="en-GB" b="1" dirty="0">
                <a:solidFill>
                  <a:schemeClr val="bg1"/>
                </a:solidFill>
              </a:rPr>
              <a:t> make a good quality of paint at a reasonable price. Ensure you have plenty of white acrylic as you will use a lot of this!</a:t>
            </a:r>
          </a:p>
          <a:p>
            <a:pPr marL="285750" indent="-285750"/>
            <a:r>
              <a:rPr lang="en-GB" b="1" dirty="0">
                <a:solidFill>
                  <a:schemeClr val="bg1"/>
                </a:solidFill>
              </a:rPr>
              <a:t>A set of good quality soft brushes both pointed and flat, from detail through to thicker brushes. You should also buy a couple of bristle brushes.</a:t>
            </a:r>
          </a:p>
          <a:p>
            <a:pPr marL="285750" indent="-285750"/>
            <a:r>
              <a:rPr lang="en-GB" b="1" dirty="0">
                <a:solidFill>
                  <a:schemeClr val="bg1"/>
                </a:solidFill>
              </a:rPr>
              <a:t>A set of watercolours or inks.</a:t>
            </a:r>
          </a:p>
          <a:p>
            <a:pPr marL="285750" indent="-285750"/>
            <a:r>
              <a:rPr lang="en-GB" b="1" dirty="0">
                <a:solidFill>
                  <a:schemeClr val="bg1"/>
                </a:solidFill>
              </a:rPr>
              <a:t>A set of good quality pencils.</a:t>
            </a:r>
          </a:p>
          <a:p>
            <a:pPr marL="285750" indent="-285750"/>
            <a:r>
              <a:rPr lang="en-GB" b="1" dirty="0">
                <a:solidFill>
                  <a:schemeClr val="bg1"/>
                </a:solidFill>
              </a:rPr>
              <a:t>Fine liners</a:t>
            </a:r>
          </a:p>
          <a:p>
            <a:pPr marL="285750" indent="-285750"/>
            <a:r>
              <a:rPr lang="en-GB" b="1" dirty="0">
                <a:solidFill>
                  <a:schemeClr val="bg1"/>
                </a:solidFill>
              </a:rPr>
              <a:t>A set of spatulas</a:t>
            </a:r>
          </a:p>
          <a:p>
            <a:pPr marL="285750" indent="-285750"/>
            <a:r>
              <a:rPr lang="en-GB" b="1" dirty="0">
                <a:solidFill>
                  <a:schemeClr val="bg1"/>
                </a:solidFill>
              </a:rPr>
              <a:t>A camera is essential as you will be using photography to develop your ideas. If you have a good quality camera on your phone this will be  sufficient.</a:t>
            </a:r>
          </a:p>
          <a:p>
            <a:pPr marL="0" indent="0">
              <a:buNone/>
            </a:pPr>
            <a:endParaRPr lang="en-GB" b="1" dirty="0">
              <a:solidFill>
                <a:schemeClr val="bg1"/>
              </a:solidFill>
            </a:endParaRPr>
          </a:p>
          <a:p>
            <a:pPr marL="285750" indent="-285750"/>
            <a:endParaRPr lang="en-GB" b="1" dirty="0">
              <a:solidFill>
                <a:srgbClr val="FF0000"/>
              </a:solidFill>
            </a:endParaRPr>
          </a:p>
          <a:p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4342960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err="1"/>
              <a:t>Pinterest</a:t>
            </a:r>
            <a:endParaRPr lang="en-US" dirty="0"/>
          </a:p>
        </p:txBody>
      </p:sp>
      <p:pic>
        <p:nvPicPr>
          <p:cNvPr id="4" name="Content Placeholder 3" descr="remember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86373" r="-86373"/>
          <a:stretch>
            <a:fillRect/>
          </a:stretch>
        </p:blipFill>
        <p:spPr>
          <a:xfrm>
            <a:off x="1475656" y="-79362"/>
            <a:ext cx="11737303" cy="6969885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395536" y="4005064"/>
            <a:ext cx="4572000" cy="230832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GB" sz="5400" dirty="0">
                <a:solidFill>
                  <a:schemeClr val="tx2">
                    <a:lumMod val="75000"/>
                  </a:schemeClr>
                </a:solidFill>
              </a:rPr>
              <a:t>Tutorials </a:t>
            </a:r>
            <a:endParaRPr lang="en-GB" sz="4400" dirty="0"/>
          </a:p>
          <a:p>
            <a:pPr marL="457200" indent="-457200">
              <a:buFont typeface="Arial" pitchFamily="34" charset="0"/>
              <a:buChar char="•"/>
            </a:pPr>
            <a:r>
              <a:rPr lang="en-GB" dirty="0"/>
              <a:t>once a week with all your work presented in your sketchbook, ready to discuss the next step forward with your work ready with </a:t>
            </a:r>
            <a:r>
              <a:rPr lang="en-GB" b="1" dirty="0"/>
              <a:t>YOUR</a:t>
            </a:r>
            <a:r>
              <a:rPr lang="en-GB" dirty="0"/>
              <a:t> ideas.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GB" dirty="0"/>
              <a:t>same time and day, each week.</a:t>
            </a:r>
          </a:p>
        </p:txBody>
      </p:sp>
      <p:pic>
        <p:nvPicPr>
          <p:cNvPr id="7" name="Picture 6" descr="logo_1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3381927" cy="1916832"/>
          </a:xfrm>
          <a:prstGeom prst="rect">
            <a:avLst/>
          </a:prstGeom>
        </p:spPr>
      </p:pic>
      <p:pic>
        <p:nvPicPr>
          <p:cNvPr id="8" name="Picture 7" descr="twitter_logo.jp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1700808"/>
            <a:ext cx="1440160" cy="1440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877854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ummer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524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Summer Homework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6238"/>
            <a:ext cx="8229600" cy="4997152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GB" sz="3600" dirty="0">
                <a:solidFill>
                  <a:schemeClr val="bg1"/>
                </a:solidFill>
              </a:rPr>
              <a:t>Your summer work must be submitted at the beginning of the lesson on Thursday 2nd September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436397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Screen Shot 2015-09-02 at 19.11.12.png"/>
          <p:cNvPicPr>
            <a:picLocks noChangeAspect="1"/>
          </p:cNvPicPr>
          <p:nvPr/>
        </p:nvPicPr>
        <p:blipFill>
          <a:blip r:embed="rId2">
            <a:alphaModFix am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663" y="-94472"/>
            <a:ext cx="8569782" cy="5817444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0" y="5699680"/>
            <a:ext cx="91440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latin typeface="Century Gothic"/>
                <a:cs typeface="Century Gothic"/>
              </a:rPr>
              <a:t>Join </a:t>
            </a:r>
            <a:r>
              <a:rPr lang="en-US" dirty="0" err="1">
                <a:latin typeface="Century Gothic"/>
                <a:cs typeface="Century Gothic"/>
              </a:rPr>
              <a:t>Pinterest</a:t>
            </a:r>
            <a:r>
              <a:rPr lang="en-US" dirty="0">
                <a:latin typeface="Century Gothic"/>
                <a:cs typeface="Century Gothic"/>
              </a:rPr>
              <a:t> and follow, </a:t>
            </a:r>
            <a:r>
              <a:rPr lang="ro-RO" dirty="0">
                <a:latin typeface="Century Gothic"/>
                <a:cs typeface="Century Gothic"/>
                <a:hlinkClick r:id="rId3"/>
              </a:rPr>
              <a:t>https://</a:t>
            </a:r>
            <a:r>
              <a:rPr lang="ro-RO" dirty="0">
                <a:solidFill>
                  <a:srgbClr val="FF0000"/>
                </a:solidFill>
                <a:latin typeface="Century Gothic"/>
                <a:cs typeface="Century Gothic"/>
                <a:hlinkClick r:id="rId3"/>
              </a:rPr>
              <a:t>www.pinterest.com/verulamdigital/ks5-surfaces/</a:t>
            </a:r>
            <a:r>
              <a:rPr lang="en-GB" dirty="0">
                <a:solidFill>
                  <a:srgbClr val="FF0000"/>
                </a:solidFill>
                <a:latin typeface="Century Gothic"/>
                <a:cs typeface="Century Gothic"/>
              </a:rPr>
              <a:t> </a:t>
            </a:r>
            <a:r>
              <a:rPr lang="en-US" dirty="0">
                <a:latin typeface="Century Gothic"/>
                <a:cs typeface="Century Gothic"/>
              </a:rPr>
              <a:t>Create a board and pin 25 - 40 images</a:t>
            </a:r>
          </a:p>
          <a:p>
            <a:r>
              <a:rPr lang="en-US" b="1" dirty="0">
                <a:latin typeface="Century Gothic"/>
                <a:cs typeface="Century Gothic"/>
              </a:rPr>
              <a:t>Screenshot your board and Add 20 – 30 words relating to ‘Surfaces’  using </a:t>
            </a:r>
            <a:r>
              <a:rPr lang="en-US" b="1" dirty="0" err="1">
                <a:latin typeface="Century Gothic"/>
                <a:cs typeface="Century Gothic"/>
              </a:rPr>
              <a:t>photoshop</a:t>
            </a:r>
            <a:r>
              <a:rPr lang="en-US" b="1" dirty="0">
                <a:latin typeface="Century Gothic"/>
                <a:cs typeface="Century Gothic"/>
              </a:rPr>
              <a:t>. Mount in your sketchbook, A2 in size, in </a:t>
            </a:r>
            <a:r>
              <a:rPr lang="en-US" b="1" dirty="0" err="1">
                <a:latin typeface="Century Gothic"/>
                <a:cs typeface="Century Gothic"/>
              </a:rPr>
              <a:t>colour</a:t>
            </a:r>
            <a:r>
              <a:rPr lang="en-US" b="1" dirty="0">
                <a:latin typeface="Century Gothic"/>
                <a:cs typeface="Century Gothic"/>
              </a:rPr>
              <a:t>.  </a:t>
            </a:r>
            <a:endParaRPr lang="en-US" b="1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7185945" y="-50822"/>
            <a:ext cx="176073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600" dirty="0">
                <a:solidFill>
                  <a:srgbClr val="FF0000"/>
                </a:solidFill>
              </a:rPr>
              <a:t>SERIES 1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9752" y="1772816"/>
            <a:ext cx="5486680" cy="33428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040126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5-09-02 at 19.22.50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3227893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-1" y="5590492"/>
            <a:ext cx="900615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entury Gothic"/>
                <a:cs typeface="Century Gothic"/>
              </a:rPr>
              <a:t>Mark-making </a:t>
            </a:r>
            <a:r>
              <a:rPr lang="en-US" dirty="0">
                <a:latin typeface="Century Gothic"/>
                <a:cs typeface="Century Gothic"/>
                <a:hlinkClick r:id="rId3"/>
              </a:rPr>
              <a:t>http://bit.ly/1LUYJEE</a:t>
            </a:r>
            <a:endParaRPr lang="en-US" dirty="0">
              <a:latin typeface="Century Gothic"/>
              <a:cs typeface="Century Gothic"/>
            </a:endParaRPr>
          </a:p>
          <a:p>
            <a:r>
              <a:rPr lang="en-US" dirty="0">
                <a:latin typeface="Century Gothic"/>
                <a:cs typeface="Century Gothic"/>
              </a:rPr>
              <a:t>Mount your work (6 – 8 experiments per page) include underneath each;</a:t>
            </a:r>
          </a:p>
          <a:p>
            <a:r>
              <a:rPr lang="en-US" b="1" dirty="0">
                <a:latin typeface="Century Gothic"/>
                <a:cs typeface="Century Gothic"/>
              </a:rPr>
              <a:t>Process: How did you create each mark</a:t>
            </a:r>
          </a:p>
          <a:p>
            <a:r>
              <a:rPr lang="en-US" b="1" dirty="0">
                <a:latin typeface="Century Gothic"/>
                <a:cs typeface="Century Gothic"/>
              </a:rPr>
              <a:t>Tools used: Name what media you have used.                               </a:t>
            </a:r>
            <a:endParaRPr lang="en-US" b="1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276466322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1163</TotalTime>
  <Words>881</Words>
  <Application>Microsoft Office PowerPoint</Application>
  <PresentationFormat>On-screen Show (4:3)</PresentationFormat>
  <Paragraphs>109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8" baseType="lpstr">
      <vt:lpstr>Arial</vt:lpstr>
      <vt:lpstr>Calibri</vt:lpstr>
      <vt:lpstr>Century Gothic</vt:lpstr>
      <vt:lpstr>Office Theme</vt:lpstr>
      <vt:lpstr>PowerPoint Presentation</vt:lpstr>
      <vt:lpstr>PowerPoint Presentation</vt:lpstr>
      <vt:lpstr>Expectations</vt:lpstr>
      <vt:lpstr>Your materials….Your room</vt:lpstr>
      <vt:lpstr>Basic materials you will need to provide</vt:lpstr>
      <vt:lpstr>Pinterest</vt:lpstr>
      <vt:lpstr>Summer Homework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Clarkson</dc:creator>
  <cp:lastModifiedBy>R. Watford</cp:lastModifiedBy>
  <cp:revision>73</cp:revision>
  <dcterms:created xsi:type="dcterms:W3CDTF">2013-06-09T13:19:06Z</dcterms:created>
  <dcterms:modified xsi:type="dcterms:W3CDTF">2021-07-02T13:11:01Z</dcterms:modified>
</cp:coreProperties>
</file>