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2" r:id="rId5"/>
    <p:sldMasterId id="214748368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6858000" cx="9144000"/>
  <p:notesSz cx="6797675" cy="9926625"/>
  <p:embeddedFontLst>
    <p:embeddedFont>
      <p:font typeface="Garamond"/>
      <p:regular r:id="rId35"/>
      <p:bold r:id="rId36"/>
      <p:italic r:id="rId37"/>
      <p:boldItalic r:id="rId38"/>
    </p:embeddedFont>
    <p:embeddedFont>
      <p:font typeface="Nunito"/>
      <p:bold r:id="rId39"/>
      <p:boldItalic r:id="rId40"/>
    </p:embeddedFont>
    <p:embeddedFont>
      <p:font typeface="Erica One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5">
          <p15:clr>
            <a:srgbClr val="A4A3A4"/>
          </p15:clr>
        </p15:guide>
        <p15:guide id="2" pos="213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6F58C6D-992A-44CC-9559-4B43AEB729ED}">
  <a:tblStyle styleId="{A6F58C6D-992A-44CC-9559-4B43AEB729E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5" orient="horz"/>
        <p:guide pos="2139"/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Italic.fntdata"/><Relationship Id="rId20" Type="http://schemas.openxmlformats.org/officeDocument/2006/relationships/slide" Target="slides/slide12.xml"/><Relationship Id="rId41" Type="http://schemas.openxmlformats.org/officeDocument/2006/relationships/font" Target="fonts/EricaOne-regular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Garamond-regular.fntdata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Garamond-italic.fntdata"/><Relationship Id="rId14" Type="http://schemas.openxmlformats.org/officeDocument/2006/relationships/slide" Target="slides/slide6.xml"/><Relationship Id="rId36" Type="http://schemas.openxmlformats.org/officeDocument/2006/relationships/font" Target="fonts/Garamond-bold.fntdata"/><Relationship Id="rId17" Type="http://schemas.openxmlformats.org/officeDocument/2006/relationships/slide" Target="slides/slide9.xml"/><Relationship Id="rId39" Type="http://schemas.openxmlformats.org/officeDocument/2006/relationships/font" Target="fonts/Nunito-bold.fntdata"/><Relationship Id="rId16" Type="http://schemas.openxmlformats.org/officeDocument/2006/relationships/slide" Target="slides/slide8.xml"/><Relationship Id="rId38" Type="http://schemas.openxmlformats.org/officeDocument/2006/relationships/font" Target="fonts/Garamond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4" y="1"/>
            <a:ext cx="2945977" cy="497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75" lIns="91575" spcFirstLastPara="1" rIns="91575" wrap="square" tIns="45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114" y="1"/>
            <a:ext cx="2945977" cy="497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75" lIns="91575" spcFirstLastPara="1" rIns="91575" wrap="square" tIns="457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75" lIns="91575" spcFirstLastPara="1" rIns="91575" wrap="square" tIns="457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4" y="9428004"/>
            <a:ext cx="2945977" cy="497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75" lIns="91575" spcFirstLastPara="1" rIns="91575" wrap="square" tIns="45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114" y="9428004"/>
            <a:ext cx="2945977" cy="497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75" lIns="91575" spcFirstLastPara="1" rIns="91575" wrap="square" tIns="45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2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3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6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7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8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9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0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1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3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4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5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7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/>
          <p:nvPr>
            <p:ph idx="1" type="body"/>
          </p:nvPr>
        </p:nvSpPr>
        <p:spPr>
          <a:xfrm>
            <a:off x="680086" y="4714798"/>
            <a:ext cx="5437504" cy="4467066"/>
          </a:xfrm>
          <a:prstGeom prst="rect">
            <a:avLst/>
          </a:prstGeom>
        </p:spPr>
        <p:txBody>
          <a:bodyPr anchorCtr="0" anchor="t" bIns="45775" lIns="91575" spcFirstLastPara="1" rIns="91575" wrap="square" tIns="45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838200" y="14779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 rot="5400000">
            <a:off x="2690018" y="-37385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 rot="5400000">
            <a:off x="5113337" y="204946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922338" y="682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1419225" y="1525588"/>
            <a:ext cx="721042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419225" y="1525588"/>
            <a:ext cx="3529013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52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861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861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861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860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860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2" type="body"/>
          </p:nvPr>
        </p:nvSpPr>
        <p:spPr>
          <a:xfrm>
            <a:off x="5100638" y="1525588"/>
            <a:ext cx="35290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52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861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861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861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860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860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9972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9972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9972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9972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9972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9972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9972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9972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9972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9972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Google Shape;13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 rot="5400000">
            <a:off x="2761456" y="183356"/>
            <a:ext cx="4525962" cy="721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 rot="5400000">
            <a:off x="4890294" y="2255044"/>
            <a:ext cx="577691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 rot="5400000">
            <a:off x="1180306" y="513556"/>
            <a:ext cx="5776912" cy="529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Diagram or Organization Chart" type="dgm">
  <p:cSld name="DIAGRAM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3" name="Google Shape;143;p25"/>
          <p:cNvSpPr/>
          <p:nvPr>
            <p:ph idx="2" type="dgm"/>
          </p:nvPr>
        </p:nvSpPr>
        <p:spPr>
          <a:xfrm>
            <a:off x="1419225" y="1525588"/>
            <a:ext cx="721042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ctrTitle"/>
          </p:nvPr>
        </p:nvSpPr>
        <p:spPr>
          <a:xfrm>
            <a:off x="1066800" y="1905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27"/>
          <p:cNvSpPr txBox="1"/>
          <p:nvPr>
            <p:ph idx="1" type="subTitle"/>
          </p:nvPr>
        </p:nvSpPr>
        <p:spPr>
          <a:xfrm>
            <a:off x="1752600" y="36607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838200" y="14779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1066800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1066800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838200" y="14478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0"/>
          <p:cNvSpPr txBox="1"/>
          <p:nvPr>
            <p:ph idx="2" type="body"/>
          </p:nvPr>
        </p:nvSpPr>
        <p:spPr>
          <a:xfrm>
            <a:off x="5029200" y="14478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7" name="Google Shape;17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838200" y="13716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2" type="body"/>
          </p:nvPr>
        </p:nvSpPr>
        <p:spPr>
          <a:xfrm>
            <a:off x="838200" y="201136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1"/>
          <p:cNvSpPr txBox="1"/>
          <p:nvPr>
            <p:ph idx="3" type="body"/>
          </p:nvPr>
        </p:nvSpPr>
        <p:spPr>
          <a:xfrm>
            <a:off x="5026025" y="13716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1"/>
          <p:cNvSpPr txBox="1"/>
          <p:nvPr>
            <p:ph idx="4" type="body"/>
          </p:nvPr>
        </p:nvSpPr>
        <p:spPr>
          <a:xfrm>
            <a:off x="5026025" y="201136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6" name="Google Shape;18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0" name="Google Shape;19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91" name="Google Shape;19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92" name="Google Shape;19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1066800" y="1905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1752600" y="36607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838200" y="90487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956050" y="90487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4"/>
          <p:cNvSpPr txBox="1"/>
          <p:nvPr>
            <p:ph idx="2" type="body"/>
          </p:nvPr>
        </p:nvSpPr>
        <p:spPr>
          <a:xfrm>
            <a:off x="838200" y="1252537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02" name="Google Shape;20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03" name="Google Shape;20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2133600" y="4568825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6" name="Google Shape;206;p35"/>
          <p:cNvSpPr/>
          <p:nvPr>
            <p:ph idx="2" type="pic"/>
          </p:nvPr>
        </p:nvSpPr>
        <p:spPr>
          <a:xfrm>
            <a:off x="2133600" y="381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2133600" y="5135563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09" name="Google Shape;20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0" name="Google Shape;21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 rot="5400000">
            <a:off x="2690018" y="-37385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5" name="Google Shape;215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6" name="Google Shape;216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 rot="5400000">
            <a:off x="5113337" y="204946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 rot="5400000">
            <a:off x="922338" y="682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1" name="Google Shape;22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1066800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066800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4478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5029200" y="14478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838200" y="13716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838200" y="201136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026025" y="13716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5026025" y="201136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838200" y="90487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956050" y="90487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838200" y="1252537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2133600" y="4568825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2133600" y="381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2133600" y="5135563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4779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http://www.ibo.org/img/imagebank/newlogo.gif" id="15" name="Google Shape;15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575" y="1901825"/>
            <a:ext cx="9080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ulam Badge Colour TR BG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63" y="466725"/>
            <a:ext cx="892175" cy="858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guages College TR BG" id="17" name="Google Shape;1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438" y="3081338"/>
            <a:ext cx="727075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_RGB TR BG" id="18" name="Google Shape;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763" y="4654550"/>
            <a:ext cx="944562" cy="11826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309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309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3090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sp>
          <p:nvSpPr>
            <p:cNvPr id="96" name="Google Shape;96;p13"/>
            <p:cNvSpPr/>
            <p:nvPr/>
          </p:nvSpPr>
          <p:spPr>
            <a:xfrm>
              <a:off x="3322" y="1341"/>
              <a:ext cx="1825" cy="1537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F8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0" y="0"/>
              <a:ext cx="5758" cy="1776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8" name="Google Shape;98;p13"/>
          <p:cNvSpPr/>
          <p:nvPr/>
        </p:nvSpPr>
        <p:spPr>
          <a:xfrm>
            <a:off x="0" y="0"/>
            <a:ext cx="1187450" cy="68580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pic>
        <p:nvPicPr>
          <p:cNvPr descr="http://www.ibo.org/img/imagebank/newlogo.gif" id="100" name="Google Shape;100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5575" y="1901825"/>
            <a:ext cx="9080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ulam Badge Colour TR BG" id="101" name="Google Shape;10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1763" y="466725"/>
            <a:ext cx="892175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1419225" y="1525588"/>
            <a:ext cx="721042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pic>
        <p:nvPicPr>
          <p:cNvPr descr="Languages College TR BG" id="103" name="Google Shape;1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38" y="3081338"/>
            <a:ext cx="727075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_RGB TR BG" id="104" name="Google Shape;10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763" y="4654550"/>
            <a:ext cx="944562" cy="11826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838200" y="14779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8" name="Google Shape;14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http://www.ibo.org/img/imagebank/newlogo.gif" id="150" name="Google Shape;15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575" y="1901825"/>
            <a:ext cx="9080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ulam Badge Colour TR BG" id="151" name="Google Shape;1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63" y="466725"/>
            <a:ext cx="892175" cy="858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guages College TR BG" id="152" name="Google Shape;15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438" y="3081338"/>
            <a:ext cx="727075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_RGB TR BG" id="153" name="Google Shape;15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763" y="4654550"/>
            <a:ext cx="944562" cy="11826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gif"/><Relationship Id="rId4" Type="http://schemas.openxmlformats.org/officeDocument/2006/relationships/image" Target="../media/image19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openday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uca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804863" y="476673"/>
            <a:ext cx="8087617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GB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UCAS Information Evening</a:t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1043607" y="2132856"/>
            <a:ext cx="7387605" cy="3744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b="1" i="0" lang="en-GB" sz="4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ucas.com/sites/all/themes/ucas/logo.png" id="229" name="Google Shape;2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4679" y="4725144"/>
            <a:ext cx="2028825" cy="66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type="title"/>
          </p:nvPr>
        </p:nvSpPr>
        <p:spPr>
          <a:xfrm>
            <a:off x="2339752" y="274749"/>
            <a:ext cx="4392215" cy="890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Offers</a:t>
            </a:r>
            <a:endParaRPr/>
          </a:p>
        </p:txBody>
      </p:sp>
      <p:sp>
        <p:nvSpPr>
          <p:cNvPr id="282" name="Google Shape;282;p47"/>
          <p:cNvSpPr txBox="1"/>
          <p:nvPr>
            <p:ph idx="1" type="body"/>
          </p:nvPr>
        </p:nvSpPr>
        <p:spPr>
          <a:xfrm>
            <a:off x="1089232" y="1211334"/>
            <a:ext cx="7626350" cy="46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Education Institutions send offers through UCAS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institutions interview - most will decide from the application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Offers will be in the form of grades or tariff points or a combination of the two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>
            <p:ph type="title"/>
          </p:nvPr>
        </p:nvSpPr>
        <p:spPr>
          <a:xfrm>
            <a:off x="838200" y="152400"/>
            <a:ext cx="8229600" cy="75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i="0" lang="en-GB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Entry requirements and offer making</a:t>
            </a:r>
            <a:endParaRPr/>
          </a:p>
        </p:txBody>
      </p:sp>
      <p:sp>
        <p:nvSpPr>
          <p:cNvPr id="288" name="Google Shape;288;p48"/>
          <p:cNvSpPr txBox="1"/>
          <p:nvPr>
            <p:ph idx="1" type="body"/>
          </p:nvPr>
        </p:nvSpPr>
        <p:spPr>
          <a:xfrm>
            <a:off x="804863" y="1165225"/>
            <a:ext cx="7799387" cy="4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55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whole of 6</a:t>
            </a:r>
            <a:r>
              <a:rPr b="0" baseline="3000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programme</a:t>
            </a:r>
            <a:endParaRPr/>
          </a:p>
          <a:p>
            <a:pPr indent="-355600" lvl="0" marL="3556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unless specifically excluded:</a:t>
            </a:r>
            <a:endParaRPr/>
          </a:p>
          <a:p>
            <a:pPr indent="-277813" lvl="1" marL="812800" marR="0" rtl="0" algn="l">
              <a:lnSpc>
                <a:spcPct val="80000"/>
              </a:lnSpc>
              <a:spcBef>
                <a:spcPts val="148"/>
              </a:spcBef>
              <a:spcAft>
                <a:spcPts val="0"/>
              </a:spcAft>
              <a:buClr>
                <a:schemeClr val="dk1"/>
              </a:buClr>
              <a:buSzPts val="740"/>
              <a:buFont typeface="Noto Sans Symbols"/>
              <a:buNone/>
            </a:pPr>
            <a:r>
              <a:t/>
            </a:r>
            <a:endParaRPr b="0" i="0" sz="7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7813" lvl="1" marL="8128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 grades</a:t>
            </a:r>
            <a:endParaRPr/>
          </a:p>
          <a:p>
            <a:pPr indent="-277813" lvl="1" marL="8128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e.g. </a:t>
            </a:r>
            <a:r>
              <a:rPr b="0" i="0" lang="en-GB" sz="259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ABC at A level</a:t>
            </a:r>
            <a:endParaRPr/>
          </a:p>
          <a:p>
            <a:pPr indent="-355600" lvl="0" marL="3556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rPr b="0" i="0" lang="en-GB" sz="296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-277813" lvl="1" marL="8128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UCAS Tariff</a:t>
            </a:r>
            <a:endParaRPr/>
          </a:p>
          <a:p>
            <a:pPr indent="-277813" lvl="1" marL="8128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e.g. </a:t>
            </a:r>
            <a:r>
              <a:rPr b="0" i="0" lang="en-GB" sz="259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120 points</a:t>
            </a:r>
            <a:endParaRPr/>
          </a:p>
          <a:p>
            <a:pPr indent="-355600" lvl="0" marL="3556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rPr b="0" i="0" lang="en-GB" sz="296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-277813" lvl="1" marL="8128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 of both</a:t>
            </a:r>
            <a:endParaRPr/>
          </a:p>
          <a:p>
            <a:pPr indent="-277813" lvl="1" marL="8128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e.g. </a:t>
            </a:r>
            <a:r>
              <a:rPr b="0" i="0" lang="en-GB" sz="259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120 points including</a:t>
            </a:r>
            <a:endParaRPr/>
          </a:p>
          <a:p>
            <a:pPr indent="-277813" lvl="1" marL="8128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D30022"/>
              </a:buClr>
              <a:buSzPts val="2590"/>
              <a:buFont typeface="Noto Sans Symbols"/>
              <a:buNone/>
            </a:pPr>
            <a:r>
              <a:rPr b="0" i="0" lang="en-GB" sz="259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	grade A in English</a:t>
            </a:r>
            <a:endParaRPr/>
          </a:p>
        </p:txBody>
      </p:sp>
      <p:graphicFrame>
        <p:nvGraphicFramePr>
          <p:cNvPr id="289" name="Google Shape;289;p48"/>
          <p:cNvGraphicFramePr/>
          <p:nvPr/>
        </p:nvGraphicFramePr>
        <p:xfrm>
          <a:off x="5364087" y="2276872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  <a:tableStyleId>{A6F58C6D-992A-44CC-9559-4B43AEB729ED}</a:tableStyleId>
              </a:tblPr>
              <a:tblGrid>
                <a:gridCol w="1587700"/>
                <a:gridCol w="1587700"/>
              </a:tblGrid>
              <a:tr h="451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>
                          <a:solidFill>
                            <a:schemeClr val="dk1"/>
                          </a:solidFill>
                        </a:rPr>
                        <a:t>GCE A level – new Tariff</a:t>
                      </a:r>
                      <a:endParaRPr b="1" i="0" sz="2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60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 u="none" cap="none" strike="noStrike"/>
                        <a:t>Grade</a:t>
                      </a:r>
                      <a:endParaRPr b="0" i="1" sz="2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 u="none" cap="none" strike="noStrike"/>
                        <a:t>Tariff Points</a:t>
                      </a:r>
                      <a:endParaRPr b="0" i="1" sz="2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A*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56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0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A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48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0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B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40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0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C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32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0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D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24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0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E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/>
                        <a:t>16</a:t>
                      </a:r>
                      <a:endParaRPr sz="22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Errors/issues</a:t>
            </a:r>
            <a:endParaRPr/>
          </a:p>
        </p:txBody>
      </p:sp>
      <p:sp>
        <p:nvSpPr>
          <p:cNvPr id="295" name="Google Shape;295;p49"/>
          <p:cNvSpPr txBox="1"/>
          <p:nvPr>
            <p:ph idx="1" type="body"/>
          </p:nvPr>
        </p:nvSpPr>
        <p:spPr>
          <a:xfrm>
            <a:off x="838200" y="2060848"/>
            <a:ext cx="8229600" cy="353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 Code – LEA 02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grades must be declared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is by debit/credit card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rcle.png" id="301" name="Google Shape;30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4093" y="2146093"/>
            <a:ext cx="949282" cy="42943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0"/>
          <p:cNvSpPr/>
          <p:nvPr/>
        </p:nvSpPr>
        <p:spPr>
          <a:xfrm>
            <a:off x="2523838" y="2290691"/>
            <a:ext cx="547964" cy="1424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51"/>
          <p:cNvGrpSpPr/>
          <p:nvPr/>
        </p:nvGrpSpPr>
        <p:grpSpPr>
          <a:xfrm>
            <a:off x="0" y="0"/>
            <a:ext cx="9144000" cy="11847983"/>
            <a:chOff x="0" y="0"/>
            <a:chExt cx="9144000" cy="11847983"/>
          </a:xfrm>
        </p:grpSpPr>
        <p:pic>
          <p:nvPicPr>
            <p:cNvPr id="308" name="Google Shape;308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44000" cy="6315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286520"/>
              <a:ext cx="9144000" cy="5561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51"/>
            <p:cNvSpPr/>
            <p:nvPr/>
          </p:nvSpPr>
          <p:spPr>
            <a:xfrm>
              <a:off x="136682" y="3753985"/>
              <a:ext cx="1785918" cy="7143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311" name="Google Shape;311;p51"/>
          <p:cNvSpPr/>
          <p:nvPr/>
        </p:nvSpPr>
        <p:spPr>
          <a:xfrm>
            <a:off x="1238510" y="1970990"/>
            <a:ext cx="1222375" cy="582612"/>
          </a:xfrm>
          <a:prstGeom prst="rightArrow">
            <a:avLst>
              <a:gd fmla="val 42231" name="adj1"/>
              <a:gd fmla="val 9728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UCAS application</a:t>
            </a:r>
            <a:endParaRPr/>
          </a:p>
        </p:txBody>
      </p:sp>
      <p:sp>
        <p:nvSpPr>
          <p:cNvPr id="317" name="Google Shape;317;p52"/>
          <p:cNvSpPr txBox="1"/>
          <p:nvPr>
            <p:ph idx="1" type="body"/>
          </p:nvPr>
        </p:nvSpPr>
        <p:spPr>
          <a:xfrm>
            <a:off x="804863" y="1165225"/>
            <a:ext cx="7981979" cy="507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applicant has five sections to complete: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details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Choices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statement </a:t>
            </a:r>
            <a:r>
              <a:rPr b="0" i="0" lang="en-GB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(after drafts and checks)</a:t>
            </a:r>
            <a:endParaRPr b="0" i="0" sz="240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2415" lvl="0" marL="342900" marR="0" rtl="0" algn="l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ts val="1110"/>
              <a:buFont typeface="Arial"/>
              <a:buNone/>
            </a:pPr>
            <a:r>
              <a:t/>
            </a:r>
            <a:endParaRPr b="0" i="0" sz="111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rPr b="1" i="0" lang="en-GB" sz="296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Forward to Mrs Harding:</a:t>
            </a:r>
            <a:endParaRPr b="1" i="0" sz="296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 (checked by 6</a:t>
            </a:r>
            <a:r>
              <a:rPr b="0" baseline="3000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Team)</a:t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D30022"/>
              </a:buClr>
              <a:buSzPts val="2960"/>
              <a:buFont typeface="Noto Sans Symbols"/>
              <a:buNone/>
            </a:pPr>
            <a:r>
              <a:rPr b="0" i="0" lang="en-GB" sz="296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		⇨ </a:t>
            </a: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D30022"/>
              </a:buClr>
              <a:buSzPts val="2960"/>
              <a:buFont typeface="Noto Sans Symbols"/>
              <a:buNone/>
            </a:pPr>
            <a:r>
              <a:rPr b="0" i="0" lang="en-GB" sz="296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			 ⇨ </a:t>
            </a: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Universities / colleges</a:t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0395717" id="318" name="Google Shape;31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364" y="3501008"/>
            <a:ext cx="1377179" cy="1692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395789" id="319" name="Google Shape;3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0133" y="1893548"/>
            <a:ext cx="1643074" cy="123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1" lang="en-GB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PERSONAL STATEMENT FOR ALL UNIVERSITIES</a:t>
            </a:r>
            <a:endParaRPr/>
          </a:p>
        </p:txBody>
      </p:sp>
      <p:sp>
        <p:nvSpPr>
          <p:cNvPr id="325" name="Google Shape;325;p53"/>
          <p:cNvSpPr txBox="1"/>
          <p:nvPr>
            <p:ph idx="1" type="body"/>
          </p:nvPr>
        </p:nvSpPr>
        <p:spPr>
          <a:xfrm>
            <a:off x="971600" y="1295400"/>
            <a:ext cx="8096200" cy="3069703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Dundee            k420       BSc/TRP   </a:t>
            </a:r>
            <a:r>
              <a:rPr b="0" i="1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Keele                 fl67        BA/GeolPsy       </a:t>
            </a: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Geology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Leicester          y400       BA/CombA   	</a:t>
            </a: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Combined Arts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Nottingham    1300       BA/Soc       		</a:t>
            </a: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Sociology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          n800       BSc/LanMan  </a:t>
            </a:r>
            <a:r>
              <a:rPr b="0" i="1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Management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3"/>
          <p:cNvSpPr txBox="1"/>
          <p:nvPr/>
        </p:nvSpPr>
        <p:spPr>
          <a:xfrm>
            <a:off x="3851920" y="4365103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</a:t>
            </a:r>
            <a:r>
              <a:rPr b="1" i="0" lang="en-GB" sz="3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.Daft Application!</a:t>
            </a:r>
            <a:endParaRPr b="1" sz="3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7" name="Google Shape;327;p53"/>
          <p:cNvSpPr txBox="1"/>
          <p:nvPr/>
        </p:nvSpPr>
        <p:spPr>
          <a:xfrm>
            <a:off x="1043608" y="5072989"/>
            <a:ext cx="8172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write a Personal Statement?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5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3" name="Google Shape;333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54"/>
            <p:cNvSpPr/>
            <p:nvPr/>
          </p:nvSpPr>
          <p:spPr>
            <a:xfrm>
              <a:off x="2319032" y="666809"/>
              <a:ext cx="5924216" cy="56521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335" name="Google Shape;335;p54"/>
          <p:cNvPicPr preferRelativeResize="0"/>
          <p:nvPr/>
        </p:nvPicPr>
        <p:blipFill rotWithShape="1">
          <a:blip r:embed="rId4">
            <a:alphaModFix/>
          </a:blip>
          <a:srcRect b="82379" l="1119" r="81997" t="7276"/>
          <a:stretch/>
        </p:blipFill>
        <p:spPr>
          <a:xfrm>
            <a:off x="182086" y="635276"/>
            <a:ext cx="1646715" cy="75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4"/>
          <p:cNvPicPr preferRelativeResize="0"/>
          <p:nvPr/>
        </p:nvPicPr>
        <p:blipFill rotWithShape="1">
          <a:blip r:embed="rId4">
            <a:alphaModFix/>
          </a:blip>
          <a:srcRect b="25187" l="24112" r="6066" t="25373"/>
          <a:stretch/>
        </p:blipFill>
        <p:spPr>
          <a:xfrm>
            <a:off x="129873" y="1429603"/>
            <a:ext cx="8686581" cy="461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43" name="Google Shape;34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2575581"/>
            <a:ext cx="8501124" cy="20717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6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statement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6"/>
          <p:cNvSpPr txBox="1"/>
          <p:nvPr>
            <p:ph idx="1" type="body"/>
          </p:nvPr>
        </p:nvSpPr>
        <p:spPr>
          <a:xfrm>
            <a:off x="914400" y="9820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b="1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Motivation, aspirations, commitment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interests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aspirations or specific subject based interests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 into current studies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information? Link with courses applied for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experience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Hobbies, pastimes, interests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Reasons for deferred entry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1 personal statement v 5 choices</a:t>
            </a:r>
            <a:endParaRPr/>
          </a:p>
        </p:txBody>
      </p:sp>
      <p:pic>
        <p:nvPicPr>
          <p:cNvPr descr="UCAS is the organisation responsible for managing applications to higher education courses in the UK" id="350" name="Google Shape;35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56516" y="5301208"/>
            <a:ext cx="6192774" cy="808101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  <a:reflection blurRad="0" dir="0" dist="0" endA="300" endPos="35000" fadeDir="5400000" kx="0" rotWithShape="0" algn="bl" stA="52000" stPos="0" sy="-100000" ky="0"/>
          </a:effectLst>
        </p:spPr>
      </p:pic>
      <p:sp>
        <p:nvSpPr>
          <p:cNvPr id="351" name="Google Shape;351;p56"/>
          <p:cNvSpPr/>
          <p:nvPr/>
        </p:nvSpPr>
        <p:spPr>
          <a:xfrm>
            <a:off x="1187624" y="1484784"/>
            <a:ext cx="7632848" cy="1152128"/>
          </a:xfrm>
          <a:prstGeom prst="roundRect">
            <a:avLst>
              <a:gd fmla="val 3488" name="adj"/>
            </a:avLst>
          </a:prstGeom>
          <a:solidFill>
            <a:srgbClr val="D30022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52" name="Google Shape;352;p56"/>
          <p:cNvSpPr/>
          <p:nvPr/>
        </p:nvSpPr>
        <p:spPr>
          <a:xfrm>
            <a:off x="1169784" y="2616723"/>
            <a:ext cx="6858599" cy="936104"/>
          </a:xfrm>
          <a:prstGeom prst="roundRect">
            <a:avLst>
              <a:gd fmla="val 3488" name="adj"/>
            </a:avLst>
          </a:prstGeom>
          <a:solidFill>
            <a:srgbClr val="FF9900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53" name="Google Shape;353;p56"/>
          <p:cNvSpPr/>
          <p:nvPr/>
        </p:nvSpPr>
        <p:spPr>
          <a:xfrm>
            <a:off x="1187624" y="3573016"/>
            <a:ext cx="6261666" cy="1280329"/>
          </a:xfrm>
          <a:prstGeom prst="roundRect">
            <a:avLst>
              <a:gd fmla="val 3488" name="adj"/>
            </a:avLst>
          </a:prstGeom>
          <a:solidFill>
            <a:srgbClr val="33CC33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260648"/>
            <a:ext cx="8064896" cy="5112568"/>
          </a:xfrm>
          <a:prstGeom prst="rect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statement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 txBox="1"/>
          <p:nvPr>
            <p:ph idx="1" type="body"/>
          </p:nvPr>
        </p:nvSpPr>
        <p:spPr>
          <a:xfrm>
            <a:off x="838200" y="9820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b="1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Skills, qualities, experiences – </a:t>
            </a:r>
            <a:r>
              <a:rPr b="0" i="0" lang="en-GB" sz="296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reflective</a:t>
            </a: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GB" sz="296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insightful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they have done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they have learnt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this is relevant to chosen subject / career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Structured, clear, concise, precise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waffle, slang and inappropriate language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</a:t>
            </a:r>
            <a:r>
              <a:rPr b="0" i="0" lang="en-GB" sz="29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GB" sz="29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SPELLING</a:t>
            </a:r>
            <a:endParaRPr/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CAS is the organisation responsible for managing applications to higher education courses in the UK" id="360" name="Google Shape;36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331640" y="5103949"/>
            <a:ext cx="6192774" cy="808101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  <a:reflection blurRad="0" dir="0" dist="0" endA="300" endPos="35000" fadeDir="5400000" kx="0" rotWithShape="0" algn="bl" stA="52000" stPos="0" sy="-100000" ky="0"/>
          </a:effectLst>
        </p:spPr>
      </p:pic>
      <p:sp>
        <p:nvSpPr>
          <p:cNvPr id="361" name="Google Shape;361;p57"/>
          <p:cNvSpPr/>
          <p:nvPr/>
        </p:nvSpPr>
        <p:spPr>
          <a:xfrm>
            <a:off x="1043608" y="4722370"/>
            <a:ext cx="592772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3619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30022"/>
              </a:buClr>
              <a:buSzPts val="2200"/>
              <a:buFont typeface="Noto Sans Symbols"/>
              <a:buNone/>
            </a:pPr>
            <a:r>
              <a:rPr lang="en-GB" sz="2200">
                <a:solidFill>
                  <a:srgbClr val="D30022"/>
                </a:solidFill>
                <a:latin typeface="Arial"/>
                <a:ea typeface="Arial"/>
                <a:cs typeface="Arial"/>
                <a:sym typeface="Arial"/>
              </a:rPr>
              <a:t>		  GRAMMAR 	          SPELLING</a:t>
            </a:r>
            <a:endParaRPr sz="2200">
              <a:solidFill>
                <a:srgbClr val="D30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GB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Applicant replies to offers</a:t>
            </a:r>
            <a:endParaRPr/>
          </a:p>
        </p:txBody>
      </p:sp>
      <p:sp>
        <p:nvSpPr>
          <p:cNvPr id="367" name="Google Shape;367;p58"/>
          <p:cNvSpPr txBox="1"/>
          <p:nvPr>
            <p:ph idx="1" type="body"/>
          </p:nvPr>
        </p:nvSpPr>
        <p:spPr>
          <a:xfrm>
            <a:off x="838200" y="14779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35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final decisions have been received, a maximum of two offers may be held.</a:t>
            </a:r>
            <a:endParaRPr/>
          </a:p>
          <a:p>
            <a:pPr indent="-363538" lvl="0" marL="363538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Applicants have a choice of three reply options:</a:t>
            </a:r>
            <a:endParaRPr/>
          </a:p>
          <a:p>
            <a:pPr indent="-287338" lvl="0" marL="3635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1" marL="105727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acceptance</a:t>
            </a:r>
            <a:endParaRPr/>
          </a:p>
          <a:p>
            <a:pPr indent="-182562" lvl="1" marL="80168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1" marL="105727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Insurance 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acceptance</a:t>
            </a:r>
            <a:endParaRPr/>
          </a:p>
          <a:p>
            <a:pPr indent="-182562" lvl="1" marL="80168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1" marL="105727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Decline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offer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 txBox="1"/>
          <p:nvPr>
            <p:ph type="title"/>
          </p:nvPr>
        </p:nvSpPr>
        <p:spPr>
          <a:xfrm>
            <a:off x="838200" y="152400"/>
            <a:ext cx="8229600" cy="1044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GB" sz="395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Day: </a:t>
            </a:r>
            <a:br>
              <a:rPr b="0" i="0" lang="en-GB" sz="395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324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b="0" baseline="30000" i="0" lang="en-GB" sz="324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GB" sz="324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GB" sz="324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2019</a:t>
            </a:r>
            <a:endParaRPr/>
          </a:p>
        </p:txBody>
      </p:sp>
      <p:sp>
        <p:nvSpPr>
          <p:cNvPr id="373" name="Google Shape;373;p59"/>
          <p:cNvSpPr txBox="1"/>
          <p:nvPr>
            <p:ph idx="1" type="body"/>
          </p:nvPr>
        </p:nvSpPr>
        <p:spPr>
          <a:xfrm>
            <a:off x="838200" y="836712"/>
            <a:ext cx="8087617" cy="5432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04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9048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Applicants who meet the conditions of their </a:t>
            </a:r>
            <a:r>
              <a:rPr b="1" i="0" lang="en-GB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firm</a:t>
            </a:r>
            <a:r>
              <a:rPr b="1" i="0" lang="en-GB" sz="2400" u="none" cap="none" strike="noStrike">
                <a:solidFill>
                  <a:srgbClr val="D300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will be placed at that institution.</a:t>
            </a:r>
            <a:endParaRPr/>
          </a:p>
          <a:p>
            <a:pPr indent="0" lvl="1" marL="90488" marR="0" rtl="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048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Applicants who have exceeded their expectations can use </a:t>
            </a:r>
            <a:r>
              <a:rPr b="1" i="0" lang="en-GB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‘Adjustment’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limited time without losing their firm choice.</a:t>
            </a:r>
            <a:endParaRPr/>
          </a:p>
          <a:p>
            <a:pPr indent="0" lvl="1" marL="90488" marR="0" rtl="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048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Applicants not meeting the conditions of their firm choice will be placed at their </a:t>
            </a:r>
            <a:r>
              <a:rPr b="1" i="0" lang="en-GB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insurance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choice, providing those conditions are met.</a:t>
            </a:r>
            <a:endParaRPr/>
          </a:p>
          <a:p>
            <a:pPr indent="0" lvl="1" marL="90488" marR="0" rtl="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048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Students who have missed both their firm and insurance offers, are eligible for </a:t>
            </a:r>
            <a:r>
              <a:rPr b="1" i="0" lang="en-GB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CLEARING.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Parents</a:t>
            </a:r>
            <a:endParaRPr/>
          </a:p>
        </p:txBody>
      </p:sp>
      <p:sp>
        <p:nvSpPr>
          <p:cNvPr id="379" name="Google Shape;379;p60"/>
          <p:cNvSpPr txBox="1"/>
          <p:nvPr>
            <p:ph idx="1" type="body"/>
          </p:nvPr>
        </p:nvSpPr>
        <p:spPr>
          <a:xfrm>
            <a:off x="838200" y="14779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Please: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patient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as a sounding board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prospective visits, finances, etc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us if you have any concerns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 deadlines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1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GB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Open Days</a:t>
            </a:r>
            <a:endParaRPr b="1" i="0" sz="4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1"/>
          <p:cNvSpPr txBox="1"/>
          <p:nvPr>
            <p:ph idx="1" type="body"/>
          </p:nvPr>
        </p:nvSpPr>
        <p:spPr>
          <a:xfrm>
            <a:off x="838200" y="12954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Policy – maximum 3 school days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consider…..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tours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days at the weekend/holidays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Unofficial Open Days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</a:t>
            </a:r>
            <a:r>
              <a:rPr b="0" i="0" lang="en-GB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www.opendays.com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things to consider….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812208"/>
            <a:ext cx="3552585" cy="185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2" y="4077072"/>
            <a:ext cx="345638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4047" y="1829247"/>
            <a:ext cx="3514725" cy="7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more info?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3"/>
          <p:cNvSpPr txBox="1"/>
          <p:nvPr>
            <p:ph idx="1" type="body"/>
          </p:nvPr>
        </p:nvSpPr>
        <p:spPr>
          <a:xfrm>
            <a:off x="1244588" y="1916832"/>
            <a:ext cx="74168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en-GB" sz="407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WWW.UCAS.COM</a:t>
            </a:r>
            <a:endParaRPr b="0" i="0" sz="40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en-GB" sz="40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2123728" y="3861048"/>
            <a:ext cx="561662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rPr>
              <a:t>Any Questions?</a:t>
            </a:r>
            <a:endParaRPr sz="4400">
              <a:solidFill>
                <a:schemeClr val="dk1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i="0" lang="en-GB" sz="395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Choices – support and advice</a:t>
            </a:r>
            <a:endParaRPr b="1" i="0" sz="3959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0"/>
          <p:cNvSpPr txBox="1"/>
          <p:nvPr>
            <p:ph idx="1" type="body"/>
          </p:nvPr>
        </p:nvSpPr>
        <p:spPr>
          <a:xfrm>
            <a:off x="911181" y="1052736"/>
            <a:ext cx="8229600" cy="521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13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CED September – </a:t>
            </a: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UCAS Personal Statement final guidance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Finalising UCAS Applications, choices &amp; tutors writing references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Guidance from Student Loans Company regarding finance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GB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Dates</a:t>
            </a:r>
            <a:endParaRPr/>
          </a:p>
        </p:txBody>
      </p:sp>
      <p:sp>
        <p:nvSpPr>
          <p:cNvPr id="246" name="Google Shape;246;p41"/>
          <p:cNvSpPr txBox="1"/>
          <p:nvPr>
            <p:ph idx="1" type="body"/>
          </p:nvPr>
        </p:nvSpPr>
        <p:spPr>
          <a:xfrm>
            <a:off x="1043608" y="1988840"/>
            <a:ext cx="7947992" cy="2709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Oxbridge,  Medical, Dentistry and Veterinary Science – Verulam deadline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 14</a:t>
            </a:r>
            <a:r>
              <a:rPr b="1" baseline="3000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September 2018.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Verulam deadline for all other UCAS students by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 26</a:t>
            </a:r>
            <a:r>
              <a:rPr b="1" baseline="3000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October 2018</a:t>
            </a:r>
            <a:endParaRPr b="1" i="0" sz="2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type="title"/>
          </p:nvPr>
        </p:nvSpPr>
        <p:spPr>
          <a:xfrm>
            <a:off x="2195736" y="3429000"/>
            <a:ext cx="5472608" cy="111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ucas.com/sites/all/themes/ucas/logo.png" id="252" name="Google Shape;2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710578"/>
            <a:ext cx="4327779" cy="142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type="title"/>
          </p:nvPr>
        </p:nvSpPr>
        <p:spPr>
          <a:xfrm>
            <a:off x="3201616" y="1556792"/>
            <a:ext cx="3456384" cy="100811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UCAS APPLY</a:t>
            </a:r>
            <a:endParaRPr/>
          </a:p>
        </p:txBody>
      </p:sp>
      <p:sp>
        <p:nvSpPr>
          <p:cNvPr id="258" name="Google Shape;258;p43"/>
          <p:cNvSpPr txBox="1"/>
          <p:nvPr>
            <p:ph idx="1" type="body"/>
          </p:nvPr>
        </p:nvSpPr>
        <p:spPr>
          <a:xfrm>
            <a:off x="1043608" y="2852936"/>
            <a:ext cx="7772400" cy="3312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submitted electronically via internet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Automatically eliminates simple errors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easy alterations prior to submission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Speeds up process</a:t>
            </a:r>
            <a:endParaRPr/>
          </a:p>
        </p:txBody>
      </p:sp>
      <p:sp>
        <p:nvSpPr>
          <p:cNvPr id="259" name="Google Shape;259;p43"/>
          <p:cNvSpPr txBox="1"/>
          <p:nvPr/>
        </p:nvSpPr>
        <p:spPr>
          <a:xfrm>
            <a:off x="3131840" y="152400"/>
            <a:ext cx="5472608" cy="111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ucas.com/sites/all/themes/ucas/logo.png" id="260" name="Google Shape;26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377204"/>
            <a:ext cx="2028825" cy="66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1" type="body"/>
          </p:nvPr>
        </p:nvSpPr>
        <p:spPr>
          <a:xfrm>
            <a:off x="863080" y="260648"/>
            <a:ext cx="8280920" cy="5544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5 choices -  £24</a:t>
            </a:r>
            <a:endParaRPr/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conditional offers can be held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-one firm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- one insurance offer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wish to defer should apply this year and tick the box to ‘defer’ their place</a:t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 offers, </a:t>
            </a:r>
            <a:r>
              <a:rPr b="1" i="0" lang="en-GB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UCAS extra </a:t>
            </a: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enters the student into a contract with the university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b="0" i="0" lang="en-GB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 final confirmation of places/ clearing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idx="1" type="body"/>
          </p:nvPr>
        </p:nvSpPr>
        <p:spPr>
          <a:xfrm>
            <a:off x="838200" y="404664"/>
            <a:ext cx="8229600" cy="5599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choice restrictions</a:t>
            </a: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Medicine, Veterinary, Dentistry – max 4 choices.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Oxford </a:t>
            </a:r>
            <a:r>
              <a:rPr b="1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Cambridge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Simultaneous consideration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‘Invisibility’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Application</a:t>
            </a:r>
            <a:endParaRPr/>
          </a:p>
        </p:txBody>
      </p:sp>
      <p:sp>
        <p:nvSpPr>
          <p:cNvPr id="276" name="Google Shape;276;p46"/>
          <p:cNvSpPr txBox="1"/>
          <p:nvPr>
            <p:ph idx="1" type="body"/>
          </p:nvPr>
        </p:nvSpPr>
        <p:spPr>
          <a:xfrm>
            <a:off x="838200" y="14779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receive acknowledgement via email 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unique password is sent with the application 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Applicants can then track their application on line via UCAS Apply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erulam - September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verulam - September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